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334" r:id="rId3"/>
    <p:sldId id="401" r:id="rId4"/>
    <p:sldId id="380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81" r:id="rId16"/>
    <p:sldId id="384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400" r:id="rId26"/>
    <p:sldId id="394" r:id="rId27"/>
    <p:sldId id="395" r:id="rId28"/>
    <p:sldId id="396" r:id="rId29"/>
    <p:sldId id="397" r:id="rId30"/>
    <p:sldId id="398" r:id="rId31"/>
    <p:sldId id="399" r:id="rId32"/>
    <p:sldId id="358" r:id="rId33"/>
    <p:sldId id="359" r:id="rId34"/>
    <p:sldId id="360" r:id="rId35"/>
    <p:sldId id="361" r:id="rId36"/>
    <p:sldId id="403" r:id="rId37"/>
    <p:sldId id="404" r:id="rId38"/>
    <p:sldId id="406" r:id="rId39"/>
    <p:sldId id="407" r:id="rId40"/>
    <p:sldId id="408" r:id="rId41"/>
    <p:sldId id="409" r:id="rId42"/>
    <p:sldId id="410" r:id="rId43"/>
    <p:sldId id="411" r:id="rId44"/>
  </p:sldIdLst>
  <p:sldSz cx="18288000" cy="10288588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685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2057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2743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3429000" algn="l" defTabSz="13716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4114800" algn="l" defTabSz="13716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4800600" algn="l" defTabSz="13716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5486400" algn="l" defTabSz="13716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1266" autoAdjust="0"/>
  </p:normalViewPr>
  <p:slideViewPr>
    <p:cSldViewPr>
      <p:cViewPr varScale="1">
        <p:scale>
          <a:sx n="54" d="100"/>
          <a:sy n="54" d="100"/>
        </p:scale>
        <p:origin x="682" y="86"/>
      </p:cViewPr>
      <p:guideLst>
        <p:guide orient="horz" pos="3241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3269" y="-8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12.0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5C0C-6D60-4B5E-8369-3D35983C6265}" type="datetimeFigureOut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2017/3/28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BFA6-54F2-4F22-93FB-14578DCAB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68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37E47FF-8A2A-4715-93C0-8680D5D2367E}" type="datetimeFigureOut">
              <a:rPr lang="en-US"/>
              <a:pPr>
                <a:defRPr/>
              </a:pPr>
              <a:t>3/28/2017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7031944-1DB9-4072-8853-73C415D052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41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9538" y="741363"/>
            <a:ext cx="6578600" cy="3702050"/>
          </a:xfrm>
          <a:ln/>
        </p:spPr>
      </p:sp>
      <p:sp>
        <p:nvSpPr>
          <p:cNvPr id="378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 smtClean="0">
              <a:latin typeface="Arial" pitchFamily="34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5658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94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9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As speech technology matures,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field of CALL develops very rapidly in recent decades.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We take spoken language education for example,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CAPT is one of the popular sub-fields.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Lots of researches have focused on measuring the pronunciation performance of a language learner by computer.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scores the utterance produced by the speaker on sentence or word level.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Another group of people put their emphasis on pinpointing the pronunciation error made by the learners,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giving feedback on where and how the learner goes wrong.</a:t>
            </a:r>
          </a:p>
          <a:p>
            <a:pPr eaLnBrk="1" hangingPunct="1"/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DC5D9D54-8F9B-A342-9FEA-F43B6A33685E}" type="slidenum">
              <a:rPr kumimoji="0" lang="zh-TW" altLang="en-US" sz="1200"/>
              <a:pPr eaLnBrk="1" hangingPunct="1"/>
              <a:t>15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17416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As speech technology matures,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field of CALL develops very rapidly in recent decades.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We take spoken language education for example,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CAPT is one of the popular sub-fields.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Lots of researches have focused on measuring the pronunciation performance of a language learner by computer.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scores the utterance produced by the speaker on sentence or word level.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Another group of people put their emphasis on pinpointing the pronunciation error made by the learners,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giving feedback on where and how the learner goes wrong.</a:t>
            </a:r>
          </a:p>
          <a:p>
            <a:pPr eaLnBrk="1" hangingPunct="1"/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DC5D9D54-8F9B-A342-9FEA-F43B6A33685E}" type="slidenum">
              <a:rPr kumimoji="0" lang="zh-TW" altLang="en-US" sz="1200"/>
              <a:pPr eaLnBrk="1" hangingPunct="1"/>
              <a:t>16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227570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As speech technology matures,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field of CALL develops very rapidly in recent decades.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We take spoken language education for example,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CAPT is one of the popular sub-fields.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Lots of researches have focused on measuring the pronunciation performance of a language learner by computer.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scores the utterance produced by the speaker on sentence or word level.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Another group of people put their emphasis on pinpointing the pronunciation error made by the learners,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giving feedback on where and how the learner goes wrong.</a:t>
            </a:r>
          </a:p>
          <a:p>
            <a:pPr eaLnBrk="1" hangingPunct="1"/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DC5D9D54-8F9B-A342-9FEA-F43B6A33685E}" type="slidenum">
              <a:rPr kumimoji="0" lang="zh-TW" altLang="en-US" sz="1200"/>
              <a:pPr eaLnBrk="1" hangingPunct="1"/>
              <a:t>17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187000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As speech technology matures,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field of CALL develops very rapidly in recent decades.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We take spoken language education for example,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CAPT is one of the popular sub-fields.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Lots of researches have focused on measuring the pronunciation performance of a language learner by computer.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scores the utterance produced by the speaker on sentence or word level.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Another group of people put their emphasis on pinpointing the pronunciation error made by the learners,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giving feedback on where and how the learner goes wrong.</a:t>
            </a:r>
          </a:p>
          <a:p>
            <a:pPr eaLnBrk="1" hangingPunct="1"/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DC5D9D54-8F9B-A342-9FEA-F43B6A33685E}" type="slidenum">
              <a:rPr kumimoji="0" lang="zh-TW" altLang="en-US" sz="1200"/>
              <a:pPr eaLnBrk="1" hangingPunct="1"/>
              <a:t>18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579237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We set the interaction between the human and the computer in forms of dialogue game.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A tree-structured turn-taking dialogue between two people is proposed.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It is provided by ICLP at NTU.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The whole script is in restaurant scenario,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and 9 sub-dialogues with successive topics are cascaded.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There are 176 turns and more than 400 sent. in all.</a:t>
            </a:r>
          </a:p>
          <a:p>
            <a:pPr eaLnBrk="1" hangingPunct="1"/>
            <a:endParaRPr lang="zh-TW" altLang="en-US" dirty="0">
              <a:latin typeface="Calibri" charset="0"/>
              <a:ea typeface="新細明體" charset="0"/>
            </a:endParaRPr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9E6E48B0-1240-1A4D-A47F-98F81BA02388}" type="slidenum">
              <a:rPr kumimoji="0" lang="zh-TW" altLang="en-US" sz="1200"/>
              <a:pPr eaLnBrk="1" hangingPunct="1"/>
              <a:t>19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803748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We set the interaction between the human and the computer in forms of dialogue game.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 tree-structured turn-taking dialogue between two people is proposed.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is provided by ICLP at NTU.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whole script is in restaurant scenario,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and 9 sub-dialogues with successive topics are cascaded.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There are 176 turns and more than 400 sent. in all.</a:t>
            </a:r>
          </a:p>
          <a:p>
            <a:pPr eaLnBrk="1" hangingPunct="1"/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9E6E48B0-1240-1A4D-A47F-98F81BA02388}" type="slidenum">
              <a:rPr kumimoji="0" lang="zh-TW" altLang="en-US" sz="1200"/>
              <a:pPr eaLnBrk="1" hangingPunct="1"/>
              <a:t>20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8789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In this dialogue segment, after the user produce an utterance,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The system get to know learner status, that is, the score of every units marked by NTU Chinese.</a:t>
            </a:r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9FFB4A23-664E-FE45-A8AE-90F255519BFC}" type="slidenum">
              <a:rPr kumimoji="0" lang="zh-TW" altLang="en-US" sz="1200"/>
              <a:pPr eaLnBrk="1" hangingPunct="1"/>
              <a:t>21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31636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9538" y="741363"/>
            <a:ext cx="6578600" cy="3702050"/>
          </a:xfrm>
          <a:ln/>
        </p:spPr>
      </p:sp>
      <p:sp>
        <p:nvSpPr>
          <p:cNvPr id="1177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813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tries to select user’s next sentence in order to provide practice on weak units previously produced by the user.</a:t>
            </a:r>
            <a:br>
              <a:rPr lang="en-US" altLang="zh-TW">
                <a:latin typeface="Calibri" charset="0"/>
                <a:ea typeface="新細明體" charset="0"/>
              </a:rPr>
            </a:br>
            <a:r>
              <a:rPr lang="en-US" altLang="zh-TW">
                <a:latin typeface="Calibri" charset="0"/>
                <a:ea typeface="新細明體" charset="0"/>
              </a:rPr>
              <a:t>Then it reply with the corresponding sentence.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So this is the objective and how we wish the system to act.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In the next slide, we’ll talk about how to cast this system on an mathematical framework.</a:t>
            </a:r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B6E30B26-39FF-B647-971C-99F710DD93C6}" type="slidenum">
              <a:rPr kumimoji="0" lang="zh-TW" altLang="en-US" sz="1200"/>
              <a:pPr eaLnBrk="1" hangingPunct="1"/>
              <a:t>22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4527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Markov decision process, 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It is a mathematical framework for decision making problem, and contains some parameters.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State, it indicates the system’s situation.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Action, a set of action the system can take in certain state.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Reward, this is a measurement of how good an action is taken at a state.</a:t>
            </a:r>
          </a:p>
          <a:p>
            <a:pPr eaLnBrk="1" hangingPunct="1"/>
            <a:endParaRPr lang="en-US" altLang="zh-TW" dirty="0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And the goal of this setting is to come out with a policy that can maximize the expected total reward.</a:t>
            </a:r>
          </a:p>
          <a:p>
            <a:pPr eaLnBrk="1" hangingPunct="1"/>
            <a:r>
              <a:rPr lang="en-US" altLang="zh-TW" dirty="0">
                <a:latin typeface="Calibri" charset="0"/>
                <a:ea typeface="新細明體" charset="0"/>
              </a:rPr>
              <a:t>And policy is a mapping from state to action, it decide which action to take in a certain state.</a:t>
            </a:r>
          </a:p>
        </p:txBody>
      </p:sp>
      <p:sp>
        <p:nvSpPr>
          <p:cNvPr id="645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DE3A6DC2-0757-A049-ABE5-DC2B84D19A67}" type="slidenum">
              <a:rPr kumimoji="0" lang="zh-TW" altLang="en-US" sz="1200"/>
              <a:pPr eaLnBrk="1" hangingPunct="1"/>
              <a:t>23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891928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Markov decision process, 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It is a mathematical framework for decision making problem, and contains some parameters.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State, it indicates the system’s situation.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Action, a set of action the system can take in certain state.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Reward, this is a measurement of how good an action is taken at a state.</a:t>
            </a:r>
          </a:p>
          <a:p>
            <a:pPr eaLnBrk="1" hangingPunct="1"/>
            <a:endParaRPr lang="en-US" altLang="zh-TW">
              <a:latin typeface="Calibri" charset="0"/>
              <a:ea typeface="新細明體" charset="0"/>
            </a:endParaRP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And the goal of this setting is to come out with a policy that can maximize the expected total reward.</a:t>
            </a:r>
          </a:p>
          <a:p>
            <a:pPr eaLnBrk="1" hangingPunct="1"/>
            <a:r>
              <a:rPr lang="en-US" altLang="zh-TW">
                <a:latin typeface="Calibri" charset="0"/>
                <a:ea typeface="新細明體" charset="0"/>
              </a:rPr>
              <a:t>And policy is a mapping from state to action, it decide which action to take in a certain state.</a:t>
            </a:r>
          </a:p>
        </p:txBody>
      </p:sp>
      <p:sp>
        <p:nvSpPr>
          <p:cNvPr id="655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BA91126E-9FB2-5144-BE84-001CF3343C71}" type="slidenum">
              <a:rPr kumimoji="0" lang="zh-TW" altLang="en-US" sz="1200"/>
              <a:pPr eaLnBrk="1" hangingPunct="1"/>
              <a:t>25</a:t>
            </a:fld>
            <a:endParaRPr kumimoji="0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258995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3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3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mtClean="0"/>
              <a:t>Markov decision process, </a:t>
            </a:r>
          </a:p>
          <a:p>
            <a:pPr eaLnBrk="1" hangingPunct="1"/>
            <a:r>
              <a:rPr lang="en-US" altLang="zh-TW" smtClean="0"/>
              <a:t>It is a mathematical framework for decision making problem, and contains some parameters.</a:t>
            </a:r>
          </a:p>
          <a:p>
            <a:pPr eaLnBrk="1" hangingPunct="1"/>
            <a:r>
              <a:rPr lang="en-US" altLang="zh-TW" smtClean="0"/>
              <a:t>State, it indicates the system’s situation.</a:t>
            </a:r>
          </a:p>
          <a:p>
            <a:pPr eaLnBrk="1" hangingPunct="1"/>
            <a:r>
              <a:rPr lang="en-US" altLang="zh-TW" smtClean="0"/>
              <a:t>Action, a set of action the system can take in certain state.</a:t>
            </a:r>
          </a:p>
          <a:p>
            <a:pPr eaLnBrk="1" hangingPunct="1"/>
            <a:r>
              <a:rPr lang="en-US" altLang="zh-TW" smtClean="0"/>
              <a:t>Reward, this is a measurement of how good an action is taken at a state.</a:t>
            </a:r>
          </a:p>
          <a:p>
            <a:pPr eaLnBrk="1" hangingPunct="1"/>
            <a:endParaRPr lang="en-US" altLang="zh-TW" smtClean="0"/>
          </a:p>
          <a:p>
            <a:pPr eaLnBrk="1" hangingPunct="1"/>
            <a:r>
              <a:rPr lang="en-US" altLang="zh-TW" smtClean="0"/>
              <a:t>And the goal of this setting is to come out with a policy that can maximize the expected total reward.</a:t>
            </a:r>
          </a:p>
          <a:p>
            <a:pPr eaLnBrk="1" hangingPunct="1"/>
            <a:r>
              <a:rPr lang="en-US" altLang="zh-TW" smtClean="0"/>
              <a:t>And policy is a mapping from state to action, it decide which action to take in a certain state.</a:t>
            </a:r>
          </a:p>
        </p:txBody>
      </p:sp>
      <p:sp>
        <p:nvSpPr>
          <p:cNvPr id="634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F9BB1B61-0BEE-4E0F-9845-16B0D5D51C59}" type="slidenum">
              <a:rPr kumimoji="0" lang="zh-TW" altLang="en-US" sz="1200"/>
              <a:pPr eaLnBrk="1" hangingPunct="1"/>
              <a:t>33</a:t>
            </a:fld>
            <a:endParaRPr kumimoji="0" lang="zh-TW" altLang="en-US" sz="120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5409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33E35D2A-0A8A-41D3-A199-4845461AFB05}" type="slidenum">
              <a:rPr lang="en-US" altLang="zh-TW" sz="1200">
                <a:solidFill>
                  <a:srgbClr val="000000"/>
                </a:solidFill>
                <a:latin typeface="Arial" pitchFamily="34" charset="0"/>
              </a:rPr>
              <a:pPr eaLnBrk="1" hangingPunct="1"/>
              <a:t>34</a:t>
            </a:fld>
            <a:endParaRPr lang="en-US" altLang="zh-TW" sz="12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342" y="4686841"/>
            <a:ext cx="5434993" cy="44468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6817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162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087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79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55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369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46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13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6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EAF92-0E5A-4581-BFE7-C595D0385F9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5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1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 smtClean="0"/>
              <a:t>As speech technology matures, </a:t>
            </a:r>
          </a:p>
          <a:p>
            <a:pPr eaLnBrk="1" hangingPunct="1"/>
            <a:r>
              <a:rPr lang="en-US" altLang="zh-TW" dirty="0" smtClean="0"/>
              <a:t>the field of CALL develops very rapidly in recent decades.</a:t>
            </a:r>
          </a:p>
          <a:p>
            <a:pPr eaLnBrk="1" hangingPunct="1"/>
            <a:r>
              <a:rPr lang="en-US" altLang="zh-TW" dirty="0" smtClean="0"/>
              <a:t>We take spoken language education for example,</a:t>
            </a:r>
          </a:p>
          <a:p>
            <a:pPr eaLnBrk="1" hangingPunct="1"/>
            <a:r>
              <a:rPr lang="en-US" altLang="zh-TW" dirty="0" smtClean="0"/>
              <a:t>CAPT is one of the popular sub-fields.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Lots of researches have focused on measuring the pronunciation performance of a language learner by computer.</a:t>
            </a:r>
          </a:p>
          <a:p>
            <a:pPr eaLnBrk="1" hangingPunct="1"/>
            <a:r>
              <a:rPr lang="en-US" altLang="zh-TW" dirty="0" smtClean="0"/>
              <a:t>It scores the utterance produced by the speaker on sentence or word level.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Another group of people put their emphasis on pinpointing the pronunciation error made by the learners,</a:t>
            </a:r>
          </a:p>
          <a:p>
            <a:pPr eaLnBrk="1" hangingPunct="1"/>
            <a:r>
              <a:rPr lang="en-US" altLang="zh-TW" dirty="0" smtClean="0"/>
              <a:t>giving feedback on where and how the learner goes wrong.</a:t>
            </a:r>
          </a:p>
          <a:p>
            <a:pPr eaLnBrk="1" hangingPunct="1"/>
            <a:endParaRPr lang="zh-TW" altLang="en-US" dirty="0" smtClean="0"/>
          </a:p>
        </p:txBody>
      </p:sp>
      <p:sp>
        <p:nvSpPr>
          <p:cNvPr id="491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E6F7A47F-4E12-426B-A1FF-A8F778BC2D5C}" type="slidenum">
              <a:rPr kumimoji="0" lang="zh-TW" altLang="en-US" sz="1200"/>
              <a:pPr eaLnBrk="1" hangingPunct="1"/>
              <a:t>7</a:t>
            </a:fld>
            <a:endParaRPr kumimoji="0" lang="zh-TW" altLang="en-US" sz="120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48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 smtClean="0"/>
              <a:t>Also, the use of spoken dialogue system has also been extensively researched on CALL.</a:t>
            </a:r>
          </a:p>
          <a:p>
            <a:pPr eaLnBrk="1" hangingPunct="1"/>
            <a:r>
              <a:rPr lang="en-US" altLang="zh-TW" dirty="0" smtClean="0"/>
              <a:t>Due to their immersive environment with the computer, learners can further acquire conversation skills.</a:t>
            </a:r>
            <a:endParaRPr lang="zh-TW" altLang="en-US" dirty="0" smtClean="0"/>
          </a:p>
          <a:p>
            <a:pPr eaLnBrk="1" hangingPunct="1"/>
            <a:endParaRPr lang="zh-TW" altLang="en-US" dirty="0" smtClean="0"/>
          </a:p>
        </p:txBody>
      </p:sp>
      <p:sp>
        <p:nvSpPr>
          <p:cNvPr id="50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96297CFA-590D-41BD-815D-3A2AA302A7D3}" type="slidenum">
              <a:rPr kumimoji="0" lang="zh-TW" altLang="en-US" sz="1200"/>
              <a:pPr eaLnBrk="1" hangingPunct="1"/>
              <a:t>8</a:t>
            </a:fld>
            <a:endParaRPr kumimoji="0" lang="zh-TW" altLang="en-US" sz="120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63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影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mtClean="0"/>
          </a:p>
        </p:txBody>
      </p:sp>
      <p:sp>
        <p:nvSpPr>
          <p:cNvPr id="512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3982E3E5-9527-46E4-B73B-A101E8A169E1}" type="slidenum">
              <a:rPr kumimoji="0" lang="zh-TW" altLang="en-US" sz="1200"/>
              <a:pPr eaLnBrk="1" hangingPunct="1"/>
              <a:t>9</a:t>
            </a:fld>
            <a:endParaRPr kumimoji="0" lang="zh-TW" altLang="en-US" sz="120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首版面配置區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12.0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47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0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031944-1DB9-4072-8853-73C415D052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6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3196133"/>
            <a:ext cx="15544800" cy="22053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200" y="5830200"/>
            <a:ext cx="12801600" cy="26293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5B70B-0BC3-8545-814C-B800AFAE79B6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1B343-3BF7-4469-9DF3-14D3A3EB15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79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05848-CD4C-EC46-ADF2-C56FDBBE9DBF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D7693-D946-46F9-AD79-87C9B1E377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15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3258800" y="412023"/>
            <a:ext cx="4114800" cy="877864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412023"/>
            <a:ext cx="12039600" cy="877864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E6BDB-4F48-FD4C-904F-8C3B46486F31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2736F-3D56-4571-B930-A9E35A33C4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37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3EEA-298C-514A-A9FE-EA73B13FB50F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33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73B0F-4126-2240-A34E-0C306E9EC640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27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7775" y="2565004"/>
            <a:ext cx="15773400" cy="427976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47775" y="6885258"/>
            <a:ext cx="15773400" cy="225062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E4FB-B855-2C48-BC6E-A5D9E91A22B0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580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F919B-574C-EA41-A58C-0506820890DF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198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440A-3C8A-F74D-9252-093F2A7B6A93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381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1DEB-21CF-6D46-946A-0CD29157A927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0787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D9F2-DC56-2842-B80A-3C07743D7912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505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62021-B0BA-2446-8019-5181B56C8C5C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6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080167"/>
          </a:xfrm>
        </p:spPr>
        <p:txBody>
          <a:bodyPr/>
          <a:lstStyle>
            <a:lvl1pPr algn="l">
              <a:defRPr sz="495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0" y="1147940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12F470-CD2E-D843-AFE5-6E8B37DAA163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401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B77C-E134-A04D-AA4E-9579C79C0096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623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A182-0419-3F49-A109-26D6A2980374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67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D56C-844E-2C4E-A73C-866D16B36BC7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823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26" y="6611373"/>
            <a:ext cx="15544800" cy="2043428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44626" y="4360743"/>
            <a:ext cx="15544800" cy="2250628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C83C3-7D2B-EE4C-BAC2-8A92C9842E46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C9FBB-48A3-4803-9CD5-52D262B4186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134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400673"/>
            <a:ext cx="8077200" cy="678999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95E1B-AA78-AC42-A61E-B59FAE57A04E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F63EC-1ADD-478E-8A06-F49F5039DC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1" y="2303025"/>
            <a:ext cx="8080376" cy="959791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4401" y="3262816"/>
            <a:ext cx="8080376" cy="5927847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9290053" y="2303025"/>
            <a:ext cx="8083550" cy="959791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90053" y="3262816"/>
            <a:ext cx="8083550" cy="5927847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9BB52-48F1-A346-9F6A-8B5692DA8C14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8FC00-5129-4BFB-BCA7-5373D9E209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36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4D2A-7B28-CF49-9AA1-CA24643A943A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FD13-612D-438A-A284-9C528A9AB7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1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42B97-A061-794E-BD3E-FCF70416EA06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A3A73-B5E6-4BDD-A6D9-865AB8128BD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6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2" y="409638"/>
            <a:ext cx="6016626" cy="1743344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0100" y="409640"/>
            <a:ext cx="10223501" cy="8781025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2" y="2152984"/>
            <a:ext cx="6016626" cy="7037681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7763A-98B9-BE4D-AC13-D8803C81C280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BCF05-DB41-40AE-BB16-156616C461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8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4576" y="7202012"/>
            <a:ext cx="10972800" cy="850238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584576" y="919304"/>
            <a:ext cx="10972800" cy="6173153"/>
          </a:xfrm>
        </p:spPr>
        <p:txBody>
          <a:bodyPr rtlCol="0">
            <a:normAutofit/>
          </a:bodyPr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584576" y="8052250"/>
            <a:ext cx="10972800" cy="120747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368B0-F910-1643-A9BB-D6B636F2E736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58C94-9C59-47B1-A3BB-47B06BC973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64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914400" y="412020"/>
            <a:ext cx="16459200" cy="171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2400673"/>
            <a:ext cx="16459200" cy="678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14400" y="9535999"/>
            <a:ext cx="4267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2D12A4-5473-E940-A067-C2FD83FF1523}" type="datetime1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248400" y="9535999"/>
            <a:ext cx="5791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3106400" y="9535999"/>
            <a:ext cx="4267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5385"/>
            <a:ext cx="3401475" cy="9203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685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2057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2743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573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A867C-DAE4-3545-B3DE-C435663B79F5}" type="datetime1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900" y="9535998"/>
            <a:ext cx="6172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29159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12936-9BC4-4647-9FEA-B153CAB6EB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704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tw/deed.zh_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tw/deed.zh_T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tw/deed.zh_TW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3.0/tw/deed.zh_TW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9.xml"/><Relationship Id="rId7" Type="http://schemas.openxmlformats.org/officeDocument/2006/relationships/hyperlink" Target="http://creativecommons.org/licenses/by-nc-sa/3.0/tw/deed.zh_TW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tw/deed.zh_TW" TargetMode="Externa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nc-sa/3.0/tw/deed.zh_T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.v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LCS\Desktop\EddySu\--localhost-Users-shawn-Desktop-Macintosh%20HD:\Users\shawn\Documents\ST.docx!OLE_LINK1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2.v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LCS\Desktop\EddySu\--localhost-Users-shawn-Desktop-Macintosh%20HD:\Users\shawn\Documents\ST.docx!OLE_LINK1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3.v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LCS\Desktop\EddySu\--localhost-Users-shawn-Desktop-Macintosh%20HD:\Users\shawn\Documents\ST.docx!OLE_LINK1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LCS\Desktop\EddySu\--localhost-Users-shawn-Desktop-Macintosh%20HD:\Users\shawn\Documents\ST.docx!OLE_LINK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LCS\Desktop\EddySu\--localhost-Users-shawn-Desktop-Macintosh%20HD:\Users\shawn\Documents\ST.docx!OLE_LINK1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tw/deed.zh_TW" TargetMode="Externa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180.png"/><Relationship Id="rId9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3.0/tw/deed.zh_TW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uistics.ucla.edu/faciliti/facilities/physiology/ema.html" TargetMode="External"/><Relationship Id="rId13" Type="http://schemas.openxmlformats.org/officeDocument/2006/relationships/hyperlink" Target="https://en.wikipedia.org/wiki/Public_domain" TargetMode="External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hyperlink" Target="http://www.ebme.co.uk/images/arts/fmri/Magnetom-fMRI.jpg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aining.seer.cancer.gov/head-neck/anatomy/overview.html)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training.seer.cancer.gov/head-neck/anatomy/overview.html" TargetMode="External"/><Relationship Id="rId15" Type="http://schemas.openxmlformats.org/officeDocument/2006/relationships/hyperlink" Target="http://ocw.aca.ntu.edu.tw/ntu-ocw/index.php/info/copyright_declaration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commons.wikimedia.org/wiki/User:Arcadian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8.png"/><Relationship Id="rId5" Type="http://schemas.openxmlformats.org/officeDocument/2006/relationships/hyperlink" Target="http://www.publicdomainpictures.net/pictures/50000/velka/computer-silhouette.jpg" TargetMode="External"/><Relationship Id="rId10" Type="http://schemas.openxmlformats.org/officeDocument/2006/relationships/hyperlink" Target="http://ocw.aca.ntu.edu.tw/ntu-ocw/index.php/info/copyright_declaration" TargetMode="External"/><Relationship Id="rId4" Type="http://schemas.openxmlformats.org/officeDocument/2006/relationships/hyperlink" Target="http://www.holylite.com.tw/pic/homepage/speech.png" TargetMode="Externa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-nc-sa/3.0/tw/deed.zh_TW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Public_domain" TargetMode="Externa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://creativecommons.org/licenses/by-nc-sa/3.0/tw/deed.zh_TW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hyperlink" Target="http://ocw.aca.ntu.edu.tw/ntu-ocw/index.php/info/copyright_declar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3.0/tw/deed.zh_TW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hyperlink" Target="http://ocw.aca.ntu.edu.tw/ntu-ocw/index.php/info/copyright_declara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://ocw.aca.ntu.edu.tw/ntu-ocw/index.php/info/copyright_declaratio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cw.aca.ntu.edu.tw/ntu-ocw/index.php/info/copyright_declara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40018" y="3630203"/>
            <a:ext cx="13704360" cy="194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137139" tIns="68570" rIns="137139" bIns="6857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kumimoji="0" lang="en-US" altLang="zh-TW" sz="4800" dirty="0">
                <a:latin typeface="Benguiat Bk BT" pitchFamily="18" charset="0"/>
              </a:rPr>
              <a:t>12.0 Computer-Assisted</a:t>
            </a:r>
            <a:r>
              <a:rPr kumimoji="0" lang="zh-TW" altLang="en-US" sz="4800" dirty="0">
                <a:latin typeface="Benguiat Bk BT" pitchFamily="18" charset="0"/>
              </a:rPr>
              <a:t> </a:t>
            </a:r>
            <a:r>
              <a:rPr kumimoji="0" lang="en-US" altLang="zh-TW" sz="4800" dirty="0">
                <a:latin typeface="Benguiat Bk BT" pitchFamily="18" charset="0"/>
              </a:rPr>
              <a:t>Language</a:t>
            </a:r>
            <a:r>
              <a:rPr kumimoji="0" lang="zh-TW" altLang="en-US" sz="4800" dirty="0">
                <a:latin typeface="Benguiat Bk BT" pitchFamily="18" charset="0"/>
              </a:rPr>
              <a:t> </a:t>
            </a:r>
            <a:r>
              <a:rPr kumimoji="0" lang="en-US" altLang="zh-TW" sz="4800" dirty="0">
                <a:latin typeface="Benguiat Bk BT" pitchFamily="18" charset="0"/>
              </a:rPr>
              <a:t>Learning</a:t>
            </a:r>
            <a:r>
              <a:rPr kumimoji="0" lang="zh-TW" altLang="en-US" sz="4800" dirty="0">
                <a:latin typeface="Benguiat Bk BT" pitchFamily="18" charset="0"/>
              </a:rPr>
              <a:t> </a:t>
            </a:r>
            <a:r>
              <a:rPr kumimoji="0" lang="en-US" altLang="zh-TW" sz="4800" dirty="0">
                <a:latin typeface="Benguiat Bk BT" pitchFamily="18" charset="0"/>
              </a:rPr>
              <a:t>(CALL)</a:t>
            </a:r>
            <a:endParaRPr kumimoji="0" lang="en-US" altLang="zh-TW" sz="4800" dirty="0">
              <a:latin typeface="Benguiat Bk BT" pitchFamily="18" charset="0"/>
              <a:ea typeface="全真魏碑體"/>
              <a:cs typeface="全真魏碑體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49015" y="1523543"/>
            <a:ext cx="9984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6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數位語音處理概論</a:t>
            </a:r>
            <a:endParaRPr lang="en-US" altLang="zh-TW" sz="6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 to Digital Speech Processing</a:t>
            </a:r>
            <a:endParaRPr lang="zh-TW" altLang="en-US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49013" y="7121541"/>
            <a:ext cx="10286369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799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授課教師：國立臺灣大學 電機工程學系 李琳山 教授</a:t>
            </a:r>
            <a:endParaRPr lang="en-US" altLang="zh-TW" sz="2799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176218" y="8086137"/>
            <a:ext cx="10461840" cy="953851"/>
            <a:chOff x="746843" y="4207851"/>
            <a:chExt cx="6975636" cy="635999"/>
          </a:xfrm>
        </p:grpSpPr>
        <p:sp>
          <p:nvSpPr>
            <p:cNvPr id="16" name="矩形 18"/>
            <p:cNvSpPr>
              <a:spLocks noChangeArrowheads="1"/>
            </p:cNvSpPr>
            <p:nvPr/>
          </p:nvSpPr>
          <p:spPr bwMode="auto">
            <a:xfrm>
              <a:off x="2339752" y="4207851"/>
              <a:ext cx="5382727" cy="635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TW" sz="2799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【</a:t>
              </a:r>
              <a:r>
                <a:rPr lang="zh-TW" altLang="en-US" sz="2799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本著作除另有註明外，採取</a:t>
              </a:r>
              <a:r>
                <a:rPr lang="zh-TW" altLang="en-US" sz="2799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創用</a:t>
              </a:r>
              <a:r>
                <a:rPr lang="en-US" altLang="zh-TW" sz="2799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CC</a:t>
              </a:r>
              <a:r>
                <a:rPr lang="zh-TW" altLang="en-US" sz="2799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「姓名標示－非商業性－相同方式分享」臺灣</a:t>
              </a:r>
              <a:r>
                <a:rPr lang="en-US" altLang="zh-TW" sz="2799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3.0</a:t>
              </a:r>
              <a:r>
                <a:rPr lang="zh-TW" altLang="en-US" sz="2799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版</a:t>
              </a:r>
              <a:r>
                <a:rPr lang="zh-TW" altLang="en-US" sz="2799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授權釋出</a:t>
              </a:r>
              <a:r>
                <a:rPr lang="en-US" altLang="zh-TW" sz="2799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】</a:t>
              </a:r>
            </a:p>
          </p:txBody>
        </p:sp>
        <p:pic>
          <p:nvPicPr>
            <p:cNvPr id="17" name="Picture 15" descr="cc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43" y="4271714"/>
              <a:ext cx="1592909" cy="5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FD13-612D-438A-A284-9C528A9AB7B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350" dirty="0"/>
              <a:t>Pronunciation Scoring and Error Pattern Detection </a:t>
            </a:r>
            <a:endParaRPr lang="zh-TW" altLang="en-US" sz="4350" dirty="0"/>
          </a:p>
        </p:txBody>
      </p:sp>
      <p:grpSp>
        <p:nvGrpSpPr>
          <p:cNvPr id="7" name="群組 6"/>
          <p:cNvGrpSpPr/>
          <p:nvPr/>
        </p:nvGrpSpPr>
        <p:grpSpPr>
          <a:xfrm>
            <a:off x="3356044" y="2715688"/>
            <a:ext cx="2772104" cy="1275564"/>
            <a:chOff x="729568" y="2333754"/>
            <a:chExt cx="1138568" cy="850376"/>
          </a:xfrm>
        </p:grpSpPr>
        <p:sp>
          <p:nvSpPr>
            <p:cNvPr id="5" name="流程圖: 磁碟 4"/>
            <p:cNvSpPr/>
            <p:nvPr/>
          </p:nvSpPr>
          <p:spPr bwMode="auto">
            <a:xfrm>
              <a:off x="755576" y="2333754"/>
              <a:ext cx="1080120" cy="850376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30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6" name="文字方塊 40"/>
            <p:cNvSpPr txBox="1">
              <a:spLocks noChangeArrowheads="1"/>
            </p:cNvSpPr>
            <p:nvPr/>
          </p:nvSpPr>
          <p:spPr bwMode="auto">
            <a:xfrm>
              <a:off x="729568" y="2691986"/>
              <a:ext cx="11385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TW" sz="3000" dirty="0">
                  <a:latin typeface="+mn-lt"/>
                  <a:ea typeface="微軟正黑體" pitchFamily="34" charset="-120"/>
                  <a:cs typeface="Times New Roman" pitchFamily="18" charset="0"/>
                </a:rPr>
                <a:t>Prosodic Models</a:t>
              </a:r>
              <a:endParaRPr kumimoji="0" lang="zh-TW" altLang="en-US" sz="3000" dirty="0">
                <a:latin typeface="+mn-lt"/>
                <a:ea typeface="微軟正黑體" pitchFamily="34" charset="-120"/>
                <a:cs typeface="Times New Roman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366858" y="4703173"/>
            <a:ext cx="2746777" cy="1275564"/>
            <a:chOff x="734010" y="2333754"/>
            <a:chExt cx="1128165" cy="850376"/>
          </a:xfrm>
        </p:grpSpPr>
        <p:sp>
          <p:nvSpPr>
            <p:cNvPr id="9" name="流程圖: 磁碟 8"/>
            <p:cNvSpPr/>
            <p:nvPr/>
          </p:nvSpPr>
          <p:spPr bwMode="auto">
            <a:xfrm>
              <a:off x="755576" y="2333754"/>
              <a:ext cx="1080120" cy="850376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30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0" name="文字方塊 40"/>
            <p:cNvSpPr txBox="1">
              <a:spLocks noChangeArrowheads="1"/>
            </p:cNvSpPr>
            <p:nvPr/>
          </p:nvSpPr>
          <p:spPr bwMode="auto">
            <a:xfrm>
              <a:off x="734010" y="2701560"/>
              <a:ext cx="11281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TW" sz="3000" dirty="0">
                  <a:latin typeface="+mn-lt"/>
                  <a:ea typeface="微軟正黑體" pitchFamily="34" charset="-120"/>
                  <a:cs typeface="Times New Roman" pitchFamily="18" charset="0"/>
                </a:rPr>
                <a:t>Acoustic Models</a:t>
              </a:r>
              <a:endParaRPr kumimoji="0" lang="zh-TW" altLang="en-US" sz="3000" dirty="0">
                <a:latin typeface="+mn-lt"/>
                <a:ea typeface="微軟正黑體" pitchFamily="34" charset="-120"/>
                <a:cs typeface="Times New Roman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420002" y="6626808"/>
            <a:ext cx="2629067" cy="1342677"/>
            <a:chOff x="755576" y="2333754"/>
            <a:chExt cx="1080120" cy="895118"/>
          </a:xfrm>
        </p:grpSpPr>
        <p:sp>
          <p:nvSpPr>
            <p:cNvPr id="12" name="流程圖: 磁碟 11"/>
            <p:cNvSpPr/>
            <p:nvPr/>
          </p:nvSpPr>
          <p:spPr bwMode="auto">
            <a:xfrm>
              <a:off x="755576" y="2333754"/>
              <a:ext cx="1080120" cy="850376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30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3" name="文字方塊 40"/>
            <p:cNvSpPr txBox="1">
              <a:spLocks noChangeArrowheads="1"/>
            </p:cNvSpPr>
            <p:nvPr/>
          </p:nvSpPr>
          <p:spPr bwMode="auto">
            <a:xfrm>
              <a:off x="822301" y="2613319"/>
              <a:ext cx="97540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kumimoji="0" lang="en-US" altLang="zh-TW" sz="3000" dirty="0">
                  <a:latin typeface="+mn-lt"/>
                  <a:ea typeface="微軟正黑體" pitchFamily="34" charset="-120"/>
                  <a:cs typeface="Times New Roman" pitchFamily="18" charset="0"/>
                </a:rPr>
                <a:t>Pronunciation</a:t>
              </a:r>
            </a:p>
            <a:p>
              <a:pPr algn="ctr" eaLnBrk="1" hangingPunct="1">
                <a:lnSpc>
                  <a:spcPct val="90000"/>
                </a:lnSpc>
                <a:defRPr/>
              </a:pPr>
              <a:r>
                <a:rPr kumimoji="0" lang="en-US" altLang="zh-TW" sz="3000" dirty="0">
                  <a:latin typeface="+mn-lt"/>
                  <a:ea typeface="微軟正黑體" pitchFamily="34" charset="-120"/>
                  <a:cs typeface="Times New Roman" pitchFamily="18" charset="0"/>
                </a:rPr>
                <a:t>Models</a:t>
              </a:r>
              <a:endParaRPr kumimoji="0" lang="zh-TW" altLang="en-US" sz="3000" dirty="0">
                <a:latin typeface="+mn-lt"/>
                <a:ea typeface="微軟正黑體" pitchFamily="34" charset="-120"/>
                <a:cs typeface="Times New Roman" pitchFamily="18" charset="0"/>
              </a:endParaRPr>
            </a:p>
          </p:txBody>
        </p:sp>
      </p:grpSp>
      <p:sp>
        <p:nvSpPr>
          <p:cNvPr id="24" name="向下箭號 23"/>
          <p:cNvSpPr/>
          <p:nvPr/>
        </p:nvSpPr>
        <p:spPr>
          <a:xfrm>
            <a:off x="10980204" y="3498261"/>
            <a:ext cx="324036" cy="70070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下箭號 24"/>
          <p:cNvSpPr/>
          <p:nvPr/>
        </p:nvSpPr>
        <p:spPr>
          <a:xfrm>
            <a:off x="9732894" y="5463313"/>
            <a:ext cx="491226" cy="1188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下箭號 26"/>
          <p:cNvSpPr/>
          <p:nvPr/>
        </p:nvSpPr>
        <p:spPr>
          <a:xfrm>
            <a:off x="12853420" y="3498257"/>
            <a:ext cx="611063" cy="3186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28"/>
          <p:cNvSpPr/>
          <p:nvPr/>
        </p:nvSpPr>
        <p:spPr>
          <a:xfrm>
            <a:off x="11964801" y="5426221"/>
            <a:ext cx="527571" cy="1242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11261056" y="6950845"/>
            <a:ext cx="691259" cy="34446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圓角矩形 59"/>
          <p:cNvSpPr/>
          <p:nvPr/>
        </p:nvSpPr>
        <p:spPr>
          <a:xfrm>
            <a:off x="10534655" y="2199151"/>
            <a:ext cx="2943327" cy="1296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10669670" y="2307163"/>
            <a:ext cx="2592290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Speech</a:t>
            </a:r>
          </a:p>
          <a:p>
            <a:pPr algn="ctr" eaLnBrk="1" hangingPunct="1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Signal Representation</a:t>
            </a:r>
          </a:p>
        </p:txBody>
      </p:sp>
      <p:sp>
        <p:nvSpPr>
          <p:cNvPr id="64" name="圓角矩形 63"/>
          <p:cNvSpPr/>
          <p:nvPr/>
        </p:nvSpPr>
        <p:spPr>
          <a:xfrm>
            <a:off x="9549045" y="4198964"/>
            <a:ext cx="2943327" cy="12272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9722164" y="4396660"/>
            <a:ext cx="2592290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Alignment/</a:t>
            </a:r>
          </a:p>
          <a:p>
            <a:pPr algn="ctr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Segmentation </a:t>
            </a:r>
          </a:p>
        </p:txBody>
      </p:sp>
      <p:sp>
        <p:nvSpPr>
          <p:cNvPr id="67" name="圓角矩形 66"/>
          <p:cNvSpPr/>
          <p:nvPr/>
        </p:nvSpPr>
        <p:spPr>
          <a:xfrm>
            <a:off x="8528771" y="6731435"/>
            <a:ext cx="2732283" cy="10801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8706752" y="6818977"/>
            <a:ext cx="2406417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Error Pattern</a:t>
            </a:r>
          </a:p>
          <a:p>
            <a:pPr algn="ctr" eaLnBrk="1" hangingPunct="1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Detection</a:t>
            </a:r>
          </a:p>
        </p:txBody>
      </p:sp>
      <p:sp>
        <p:nvSpPr>
          <p:cNvPr id="72" name="圓角矩形 71"/>
          <p:cNvSpPr/>
          <p:nvPr/>
        </p:nvSpPr>
        <p:spPr>
          <a:xfrm>
            <a:off x="12004746" y="6734821"/>
            <a:ext cx="2215818" cy="1296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12136881" y="7138211"/>
            <a:ext cx="195154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altLang="zh-TW" sz="2400" b="1" dirty="0">
                <a:solidFill>
                  <a:srgbClr val="000066"/>
                </a:solidFill>
                <a:ea typeface="全真魏碑體" pitchFamily="49" charset="-120"/>
              </a:rPr>
              <a:t>Scoring</a:t>
            </a:r>
          </a:p>
        </p:txBody>
      </p:sp>
      <p:sp>
        <p:nvSpPr>
          <p:cNvPr id="35" name="向右箭號 34"/>
          <p:cNvSpPr/>
          <p:nvPr/>
        </p:nvSpPr>
        <p:spPr>
          <a:xfrm>
            <a:off x="11304242" y="7362463"/>
            <a:ext cx="691259" cy="344466"/>
          </a:xfrm>
          <a:prstGeom prst="righ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8172000" y="1850666"/>
            <a:ext cx="6480612" cy="6642000"/>
            <a:chOff x="3924000" y="1757073"/>
            <a:chExt cx="4320408" cy="4428000"/>
          </a:xfrm>
        </p:grpSpPr>
        <p:cxnSp>
          <p:nvCxnSpPr>
            <p:cNvPr id="43" name="直線接點 42"/>
            <p:cNvCxnSpPr/>
            <p:nvPr/>
          </p:nvCxnSpPr>
          <p:spPr>
            <a:xfrm>
              <a:off x="3924408" y="6165304"/>
              <a:ext cx="432000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3924000" y="1772816"/>
              <a:ext cx="432000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3924000" y="1757073"/>
              <a:ext cx="408" cy="44280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8222533" y="1757073"/>
              <a:ext cx="408" cy="44280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3128402" y="2265733"/>
            <a:ext cx="3178019" cy="5873244"/>
            <a:chOff x="561600" y="2033784"/>
            <a:chExt cx="2118679" cy="3915496"/>
          </a:xfrm>
        </p:grpSpPr>
        <p:cxnSp>
          <p:nvCxnSpPr>
            <p:cNvPr id="14" name="直線接點 13"/>
            <p:cNvCxnSpPr/>
            <p:nvPr/>
          </p:nvCxnSpPr>
          <p:spPr>
            <a:xfrm>
              <a:off x="592047" y="2060848"/>
              <a:ext cx="2088232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561600" y="5949280"/>
              <a:ext cx="2088232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561600" y="2060848"/>
              <a:ext cx="30447" cy="388843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H="1">
              <a:off x="2628171" y="2033784"/>
              <a:ext cx="30447" cy="388843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左-右雙向箭號 21"/>
          <p:cNvSpPr/>
          <p:nvPr/>
        </p:nvSpPr>
        <p:spPr>
          <a:xfrm>
            <a:off x="6335880" y="4772366"/>
            <a:ext cx="1728000" cy="637782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41" name="Picture 15" descr="cc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477" y="8032825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Alignment Problem – Insertion Error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14" y="1979061"/>
            <a:ext cx="12628572" cy="748571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6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1" y="8810287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4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286000" y="1361596"/>
            <a:ext cx="6696744" cy="5493812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No corresponding syllable in L1 </a:t>
            </a:r>
          </a:p>
          <a:p>
            <a:pPr marL="518400" indent="0">
              <a:buNone/>
            </a:pPr>
            <a:r>
              <a:rPr lang="en-US" altLang="zh-TW" sz="3900" b="1" dirty="0"/>
              <a:t>(ex.) sea → she</a:t>
            </a:r>
          </a:p>
          <a:p>
            <a:r>
              <a:rPr lang="en-US" altLang="zh-TW" sz="3900" b="1" dirty="0"/>
              <a:t>No corresponding phoneme in L1 </a:t>
            </a:r>
          </a:p>
          <a:p>
            <a:pPr marL="518400" indent="0">
              <a:buNone/>
            </a:pPr>
            <a:r>
              <a:rPr lang="pt-BR" altLang="zh-TW" sz="3900" b="1" dirty="0"/>
              <a:t>(ex.) r → l, v → b</a:t>
            </a:r>
          </a:p>
          <a:p>
            <a:r>
              <a:rPr lang="en-US" altLang="zh-TW" sz="3900" b="1" dirty="0"/>
              <a:t>Vowel insertions</a:t>
            </a:r>
          </a:p>
          <a:p>
            <a:pPr marL="0" indent="0">
              <a:buNone/>
            </a:pPr>
            <a:r>
              <a:rPr lang="en-US" altLang="zh-TW" sz="3900" b="1" dirty="0"/>
              <a:t>    (ex.) b-r → b-uh-r</a:t>
            </a:r>
            <a:endParaRPr lang="zh-TW" altLang="en-US" sz="3900" b="1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 Prediction in Pronunciation </a:t>
            </a:r>
            <a:r>
              <a:rPr lang="en-US" altLang="zh-TW" dirty="0" smtClean="0"/>
              <a:t>Modeling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8711952" y="1601502"/>
            <a:ext cx="6912768" cy="7971285"/>
            <a:chOff x="4283968" y="980728"/>
            <a:chExt cx="4608512" cy="531419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9623" y="980728"/>
              <a:ext cx="4314825" cy="287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群組 10"/>
            <p:cNvGrpSpPr/>
            <p:nvPr/>
          </p:nvGrpSpPr>
          <p:grpSpPr>
            <a:xfrm>
              <a:off x="4283968" y="3933056"/>
              <a:ext cx="4608512" cy="2361862"/>
              <a:chOff x="3945554" y="4077072"/>
              <a:chExt cx="4608512" cy="2361862"/>
            </a:xfrm>
          </p:grpSpPr>
          <p:grpSp>
            <p:nvGrpSpPr>
              <p:cNvPr id="12" name="群組 11"/>
              <p:cNvGrpSpPr>
                <a:grpSpLocks noChangeAspect="1"/>
              </p:cNvGrpSpPr>
              <p:nvPr/>
            </p:nvGrpSpPr>
            <p:grpSpPr>
              <a:xfrm>
                <a:off x="3945554" y="4077072"/>
                <a:ext cx="4608512" cy="2361862"/>
                <a:chOff x="1547664" y="3068960"/>
                <a:chExt cx="5760640" cy="2952328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1691680" y="4077071"/>
                  <a:ext cx="576064" cy="30777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/>
                    <a:t>S</a:t>
                  </a:r>
                  <a:endParaRPr lang="zh-TW" altLang="en-US" dirty="0"/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6588224" y="4077071"/>
                  <a:ext cx="576064" cy="30777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/>
                    <a:t>E</a:t>
                  </a:r>
                  <a:endParaRPr lang="zh-TW" altLang="en-US" dirty="0"/>
                </a:p>
              </p:txBody>
            </p:sp>
            <p:sp>
              <p:nvSpPr>
                <p:cNvPr id="23" name="橢圓 22"/>
                <p:cNvSpPr/>
                <p:nvPr/>
              </p:nvSpPr>
              <p:spPr>
                <a:xfrm>
                  <a:off x="5004048" y="3219443"/>
                  <a:ext cx="648073" cy="57606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橢圓 23"/>
                <p:cNvSpPr/>
                <p:nvPr/>
              </p:nvSpPr>
              <p:spPr>
                <a:xfrm>
                  <a:off x="5508104" y="3973616"/>
                  <a:ext cx="648073" cy="5760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25" name="群組 24"/>
                <p:cNvGrpSpPr/>
                <p:nvPr/>
              </p:nvGrpSpPr>
              <p:grpSpPr>
                <a:xfrm>
                  <a:off x="5004048" y="4797152"/>
                  <a:ext cx="648072" cy="576064"/>
                  <a:chOff x="5292080" y="4063233"/>
                  <a:chExt cx="648072" cy="576064"/>
                </a:xfrm>
              </p:grpSpPr>
              <p:sp>
                <p:nvSpPr>
                  <p:cNvPr id="63" name="橢圓 62"/>
                  <p:cNvSpPr/>
                  <p:nvPr/>
                </p:nvSpPr>
                <p:spPr>
                  <a:xfrm>
                    <a:off x="5292080" y="4063233"/>
                    <a:ext cx="648072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文字方塊 63"/>
                  <p:cNvSpPr txBox="1"/>
                  <p:nvPr/>
                </p:nvSpPr>
                <p:spPr>
                  <a:xfrm>
                    <a:off x="5430429" y="4167289"/>
                    <a:ext cx="346500" cy="2308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/>
                      <a:t>s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26" name="群組 25"/>
                <p:cNvGrpSpPr/>
                <p:nvPr/>
              </p:nvGrpSpPr>
              <p:grpSpPr>
                <a:xfrm>
                  <a:off x="2555776" y="3973617"/>
                  <a:ext cx="648072" cy="576064"/>
                  <a:chOff x="5292080" y="4063233"/>
                  <a:chExt cx="648072" cy="576064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61" name="橢圓 60"/>
                  <p:cNvSpPr/>
                  <p:nvPr/>
                </p:nvSpPr>
                <p:spPr>
                  <a:xfrm>
                    <a:off x="5292080" y="4063233"/>
                    <a:ext cx="648072" cy="576064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2" name="文字方塊 61"/>
                  <p:cNvSpPr txBox="1"/>
                  <p:nvPr/>
                </p:nvSpPr>
                <p:spPr>
                  <a:xfrm>
                    <a:off x="5400144" y="4173066"/>
                    <a:ext cx="432000" cy="30777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/>
                      <a:t>b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27" name="群組 26"/>
                <p:cNvGrpSpPr/>
                <p:nvPr/>
              </p:nvGrpSpPr>
              <p:grpSpPr>
                <a:xfrm>
                  <a:off x="3258308" y="4797152"/>
                  <a:ext cx="648072" cy="576064"/>
                  <a:chOff x="5292080" y="4063233"/>
                  <a:chExt cx="648072" cy="576064"/>
                </a:xfrm>
                <a:solidFill>
                  <a:schemeClr val="accent4">
                    <a:lumMod val="75000"/>
                  </a:schemeClr>
                </a:solidFill>
              </p:grpSpPr>
              <p:sp>
                <p:nvSpPr>
                  <p:cNvPr id="59" name="橢圓 58"/>
                  <p:cNvSpPr/>
                  <p:nvPr/>
                </p:nvSpPr>
                <p:spPr>
                  <a:xfrm>
                    <a:off x="5292080" y="4063233"/>
                    <a:ext cx="648072" cy="576064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0" name="文字方塊 59"/>
                  <p:cNvSpPr txBox="1">
                    <a:spLocks noChangeAspect="1"/>
                  </p:cNvSpPr>
                  <p:nvPr/>
                </p:nvSpPr>
                <p:spPr>
                  <a:xfrm>
                    <a:off x="5410915" y="4177972"/>
                    <a:ext cx="432000" cy="230832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/>
                      <a:t>uh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3599896" y="3212976"/>
                  <a:ext cx="648072" cy="576064"/>
                  <a:chOff x="5292080" y="4063233"/>
                  <a:chExt cx="648072" cy="576064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57" name="橢圓 56"/>
                  <p:cNvSpPr/>
                  <p:nvPr/>
                </p:nvSpPr>
                <p:spPr>
                  <a:xfrm>
                    <a:off x="5292080" y="4063233"/>
                    <a:ext cx="648072" cy="576064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文字方塊 57"/>
                  <p:cNvSpPr txBox="1"/>
                  <p:nvPr/>
                </p:nvSpPr>
                <p:spPr>
                  <a:xfrm>
                    <a:off x="5400144" y="4151701"/>
                    <a:ext cx="432000" cy="30777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/>
                      <a:t>r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29" name="群組 28"/>
                <p:cNvGrpSpPr/>
                <p:nvPr/>
              </p:nvGrpSpPr>
              <p:grpSpPr>
                <a:xfrm>
                  <a:off x="4139952" y="4797152"/>
                  <a:ext cx="648072" cy="576064"/>
                  <a:chOff x="5292080" y="4063233"/>
                  <a:chExt cx="648072" cy="576064"/>
                </a:xfrm>
              </p:grpSpPr>
              <p:sp>
                <p:nvSpPr>
                  <p:cNvPr id="55" name="橢圓 54"/>
                  <p:cNvSpPr/>
                  <p:nvPr/>
                </p:nvSpPr>
                <p:spPr>
                  <a:xfrm>
                    <a:off x="5292080" y="4063233"/>
                    <a:ext cx="648072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文字方塊 55"/>
                  <p:cNvSpPr txBox="1"/>
                  <p:nvPr/>
                </p:nvSpPr>
                <p:spPr>
                  <a:xfrm>
                    <a:off x="5465380" y="4194431"/>
                    <a:ext cx="315000" cy="2308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/>
                      <a:t>l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30" name="橢圓 29"/>
                <p:cNvSpPr/>
                <p:nvPr/>
              </p:nvSpPr>
              <p:spPr>
                <a:xfrm>
                  <a:off x="4499992" y="3973616"/>
                  <a:ext cx="648073" cy="57606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1" name="直線單箭頭接點 30"/>
                <p:cNvCxnSpPr>
                  <a:stCxn id="21" idx="3"/>
                  <a:endCxn id="61" idx="2"/>
                </p:cNvCxnSpPr>
                <p:nvPr/>
              </p:nvCxnSpPr>
              <p:spPr>
                <a:xfrm>
                  <a:off x="2267744" y="4230959"/>
                  <a:ext cx="288032" cy="3069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>
                  <a:stCxn id="61" idx="5"/>
                </p:cNvCxnSpPr>
                <p:nvPr/>
              </p:nvCxnSpPr>
              <p:spPr>
                <a:xfrm>
                  <a:off x="3108940" y="4465318"/>
                  <a:ext cx="310932" cy="33183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stCxn id="61" idx="6"/>
                </p:cNvCxnSpPr>
                <p:nvPr/>
              </p:nvCxnSpPr>
              <p:spPr>
                <a:xfrm>
                  <a:off x="3203848" y="4261649"/>
                  <a:ext cx="378496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>
                  <a:stCxn id="59" idx="0"/>
                </p:cNvCxnSpPr>
                <p:nvPr/>
              </p:nvCxnSpPr>
              <p:spPr>
                <a:xfrm flipV="1">
                  <a:off x="3582344" y="4268115"/>
                  <a:ext cx="125616" cy="52903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/>
                <p:cNvCxnSpPr/>
                <p:nvPr/>
              </p:nvCxnSpPr>
              <p:spPr>
                <a:xfrm>
                  <a:off x="3563888" y="4268115"/>
                  <a:ext cx="144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35"/>
                <p:cNvCxnSpPr/>
                <p:nvPr/>
              </p:nvCxnSpPr>
              <p:spPr>
                <a:xfrm flipV="1">
                  <a:off x="3707960" y="3789040"/>
                  <a:ext cx="198420" cy="47260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/>
                <p:cNvCxnSpPr>
                  <a:endCxn id="55" idx="1"/>
                </p:cNvCxnSpPr>
                <p:nvPr/>
              </p:nvCxnSpPr>
              <p:spPr>
                <a:xfrm>
                  <a:off x="3707960" y="4268115"/>
                  <a:ext cx="526900" cy="6134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57" idx="5"/>
                  <a:endCxn id="30" idx="1"/>
                </p:cNvCxnSpPr>
                <p:nvPr/>
              </p:nvCxnSpPr>
              <p:spPr>
                <a:xfrm>
                  <a:off x="4153060" y="3704677"/>
                  <a:ext cx="441840" cy="35330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/>
                <p:cNvCxnSpPr>
                  <a:stCxn id="55" idx="0"/>
                </p:cNvCxnSpPr>
                <p:nvPr/>
              </p:nvCxnSpPr>
              <p:spPr>
                <a:xfrm flipV="1">
                  <a:off x="4463988" y="4532633"/>
                  <a:ext cx="216028" cy="26451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/>
                <p:cNvCxnSpPr>
                  <a:stCxn id="30" idx="7"/>
                  <a:endCxn id="23" idx="4"/>
                </p:cNvCxnSpPr>
                <p:nvPr/>
              </p:nvCxnSpPr>
              <p:spPr>
                <a:xfrm flipV="1">
                  <a:off x="5053156" y="3795506"/>
                  <a:ext cx="274928" cy="26247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單箭頭接點 40"/>
                <p:cNvCxnSpPr>
                  <a:stCxn id="30" idx="5"/>
                  <a:endCxn id="63" idx="0"/>
                </p:cNvCxnSpPr>
                <p:nvPr/>
              </p:nvCxnSpPr>
              <p:spPr>
                <a:xfrm>
                  <a:off x="5053156" y="4465318"/>
                  <a:ext cx="274928" cy="33183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單箭頭接點 41"/>
                <p:cNvCxnSpPr>
                  <a:stCxn id="63" idx="7"/>
                </p:cNvCxnSpPr>
                <p:nvPr/>
              </p:nvCxnSpPr>
              <p:spPr>
                <a:xfrm flipV="1">
                  <a:off x="5557212" y="4574815"/>
                  <a:ext cx="166916" cy="3067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42"/>
                <p:cNvCxnSpPr>
                  <a:stCxn id="23" idx="5"/>
                  <a:endCxn id="24" idx="0"/>
                </p:cNvCxnSpPr>
                <p:nvPr/>
              </p:nvCxnSpPr>
              <p:spPr>
                <a:xfrm>
                  <a:off x="5557212" y="3711143"/>
                  <a:ext cx="274928" cy="26247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單箭頭接點 43"/>
                <p:cNvCxnSpPr>
                  <a:stCxn id="24" idx="6"/>
                  <a:endCxn id="22" idx="1"/>
                </p:cNvCxnSpPr>
                <p:nvPr/>
              </p:nvCxnSpPr>
              <p:spPr>
                <a:xfrm flipV="1">
                  <a:off x="6156177" y="4230959"/>
                  <a:ext cx="432047" cy="3068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/>
                <p:cNvCxnSpPr>
                  <a:stCxn id="63" idx="6"/>
                </p:cNvCxnSpPr>
                <p:nvPr/>
              </p:nvCxnSpPr>
              <p:spPr>
                <a:xfrm>
                  <a:off x="5652120" y="5085184"/>
                  <a:ext cx="64807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/>
                <p:cNvCxnSpPr/>
                <p:nvPr/>
              </p:nvCxnSpPr>
              <p:spPr>
                <a:xfrm>
                  <a:off x="5640670" y="3513940"/>
                  <a:ext cx="64807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單箭頭接點 46"/>
                <p:cNvCxnSpPr>
                  <a:endCxn id="22" idx="0"/>
                </p:cNvCxnSpPr>
                <p:nvPr/>
              </p:nvCxnSpPr>
              <p:spPr>
                <a:xfrm>
                  <a:off x="6288741" y="3513940"/>
                  <a:ext cx="587516" cy="56313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單箭頭接點 47"/>
                <p:cNvCxnSpPr>
                  <a:endCxn id="22" idx="2"/>
                </p:cNvCxnSpPr>
                <p:nvPr/>
              </p:nvCxnSpPr>
              <p:spPr>
                <a:xfrm flipV="1">
                  <a:off x="6288741" y="4384847"/>
                  <a:ext cx="587516" cy="70033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字方塊 48"/>
                <p:cNvSpPr txBox="1"/>
                <p:nvPr/>
              </p:nvSpPr>
              <p:spPr>
                <a:xfrm>
                  <a:off x="2807804" y="5526088"/>
                  <a:ext cx="963078" cy="384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solidFill>
                        <a:srgbClr val="C00000"/>
                      </a:solidFill>
                    </a:rPr>
                    <a:t>Error</a:t>
                  </a:r>
                  <a:endParaRPr lang="zh-TW" altLang="en-US" sz="2400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50" name="直線單箭頭接點 49"/>
                <p:cNvCxnSpPr/>
                <p:nvPr/>
              </p:nvCxnSpPr>
              <p:spPr>
                <a:xfrm flipV="1">
                  <a:off x="3770882" y="5456500"/>
                  <a:ext cx="0" cy="36000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接點 50"/>
                <p:cNvCxnSpPr/>
                <p:nvPr/>
              </p:nvCxnSpPr>
              <p:spPr>
                <a:xfrm>
                  <a:off x="1547664" y="3068960"/>
                  <a:ext cx="576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1547664" y="6021288"/>
                  <a:ext cx="576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>
                <a:xfrm>
                  <a:off x="1547664" y="3068960"/>
                  <a:ext cx="0" cy="29523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>
                <a:xfrm>
                  <a:off x="7308304" y="3068960"/>
                  <a:ext cx="0" cy="29523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文字方塊 12"/>
              <p:cNvSpPr txBox="1">
                <a:spLocks noChangeAspect="1"/>
              </p:cNvSpPr>
              <p:nvPr/>
            </p:nvSpPr>
            <p:spPr>
              <a:xfrm>
                <a:off x="6393845" y="4917159"/>
                <a:ext cx="345600" cy="18466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dirty="0" smtClean="0"/>
                  <a:t>eh</a:t>
                </a:r>
                <a:endParaRPr lang="zh-TW" altLang="en-US" dirty="0"/>
              </a:p>
            </p:txBody>
          </p:sp>
          <p:sp>
            <p:nvSpPr>
              <p:cNvPr id="19" name="文字方塊 18"/>
              <p:cNvSpPr txBox="1">
                <a:spLocks noChangeAspect="1"/>
              </p:cNvSpPr>
              <p:nvPr/>
            </p:nvSpPr>
            <p:spPr>
              <a:xfrm>
                <a:off x="6789410" y="4288190"/>
                <a:ext cx="345600" cy="18466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dirty="0" err="1" smtClean="0"/>
                  <a:t>th</a:t>
                </a:r>
                <a:endParaRPr lang="zh-TW" altLang="en-US" dirty="0"/>
              </a:p>
            </p:txBody>
          </p:sp>
          <p:sp>
            <p:nvSpPr>
              <p:cNvPr id="20" name="文字方塊 19"/>
              <p:cNvSpPr txBox="1">
                <a:spLocks noChangeAspect="1"/>
              </p:cNvSpPr>
              <p:nvPr/>
            </p:nvSpPr>
            <p:spPr>
              <a:xfrm>
                <a:off x="7195328" y="4884936"/>
                <a:ext cx="34560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dirty="0" smtClean="0"/>
                  <a:t>uh</a:t>
                </a:r>
                <a:endParaRPr lang="zh-TW" altLang="en-US" dirty="0"/>
              </a:p>
            </p:txBody>
          </p:sp>
        </p:grp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5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85" y="9139804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2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6010876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Native-likeness</a:t>
            </a:r>
          </a:p>
          <a:p>
            <a:pPr lvl="1"/>
            <a:r>
              <a:rPr lang="en-US" altLang="zh-TW" sz="3600" dirty="0"/>
              <a:t>How close to golden native speakers?</a:t>
            </a:r>
          </a:p>
          <a:p>
            <a:pPr lvl="1"/>
            <a:r>
              <a:rPr lang="en-US" altLang="zh-TW" sz="3600" dirty="0"/>
              <a:t>who are the “golden” speakers?</a:t>
            </a:r>
          </a:p>
          <a:p>
            <a:pPr lvl="1"/>
            <a:r>
              <a:rPr lang="en-US" altLang="zh-TW" sz="3600" dirty="0"/>
              <a:t>Models trained with a group of “good” speakers</a:t>
            </a:r>
          </a:p>
          <a:p>
            <a:r>
              <a:rPr lang="en-US" altLang="zh-TW" sz="3900" b="1" dirty="0"/>
              <a:t>Intelligibility</a:t>
            </a:r>
          </a:p>
          <a:p>
            <a:pPr lvl="1"/>
            <a:r>
              <a:rPr lang="en-US" altLang="zh-TW" sz="3600" dirty="0"/>
              <a:t>How distinguishable (less confusable) from other phonemes?</a:t>
            </a:r>
          </a:p>
          <a:p>
            <a:r>
              <a:rPr lang="en-US" altLang="zh-TW" sz="3900" b="1" dirty="0"/>
              <a:t>Learning from Human Language Teachers</a:t>
            </a:r>
          </a:p>
          <a:p>
            <a:pPr lvl="1"/>
            <a:r>
              <a:rPr lang="en-US" altLang="zh-TW" sz="3600" dirty="0"/>
              <a:t>Trained to offer scores or error patterns close to scores or patterns given by human language teachers</a:t>
            </a:r>
            <a:endParaRPr lang="zh-TW" altLang="en-US" sz="3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Pronunciation Scoring / Error Pattern Detection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5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2286000" y="3696076"/>
            <a:ext cx="13716000" cy="1514261"/>
          </a:xfrm>
        </p:spPr>
        <p:txBody>
          <a:bodyPr anchor="ctr" anchorCtr="0">
            <a:spAutoFit/>
          </a:bodyPr>
          <a:lstStyle/>
          <a:p>
            <a:pPr marL="0" indent="0" algn="ctr">
              <a:buNone/>
            </a:pPr>
            <a:r>
              <a:rPr lang="en-US" altLang="zh-TW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: </a:t>
            </a:r>
          </a:p>
          <a:p>
            <a:pPr marL="0" indent="0" algn="ctr">
              <a:buNone/>
            </a:pPr>
            <a:r>
              <a:rPr lang="en-US" altLang="zh-TW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Game for Pronunciation Learning</a:t>
            </a:r>
            <a:endParaRPr lang="zh-TW" altLang="en-US" sz="4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A3A73-B5E6-4BDD-A6D9-865AB8128BD2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3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 smtClean="0">
                <a:ea typeface="微軟正黑體" charset="0"/>
              </a:rPr>
              <a:t>Goal of Dialogue Game </a:t>
            </a:r>
            <a:r>
              <a:rPr kumimoji="0" lang="en-US" altLang="zh-TW" dirty="0">
                <a:ea typeface="微軟正黑體" charset="0"/>
              </a:rPr>
              <a:t>(1</a:t>
            </a:r>
            <a:r>
              <a:rPr kumimoji="0" lang="en-US" altLang="zh-TW" dirty="0" smtClean="0">
                <a:ea typeface="微軟正黑體" charset="0"/>
              </a:rPr>
              <a:t>/3)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1911292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CALL – CAPT </a:t>
            </a:r>
          </a:p>
          <a:p>
            <a:pPr lvl="1"/>
            <a:r>
              <a:rPr lang="en-US" altLang="zh-TW" sz="3600" b="1" dirty="0"/>
              <a:t>NTU Chinese </a:t>
            </a:r>
            <a:r>
              <a:rPr lang="en-US" altLang="zh-TW" sz="3600" dirty="0"/>
              <a:t>offers a score and multi-faceted corrective feedbacks to each pronunciation unit</a:t>
            </a:r>
            <a:endParaRPr lang="en-US" altLang="zh-TW" sz="3600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8195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85900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C024B91D-8F64-3447-82D1-CA8A4B72CF7C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15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pic>
        <p:nvPicPr>
          <p:cNvPr id="6" name="圖片 5" descr="螢幕快照 2012-09-26 上午11.10.24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075" y="1328231"/>
            <a:ext cx="3144549" cy="7917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螢幕快照 2013-08-30 上午8.17.51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4" b="6567"/>
          <a:stretch/>
        </p:blipFill>
        <p:spPr>
          <a:xfrm>
            <a:off x="2555268" y="3740138"/>
            <a:ext cx="10239537" cy="6340695"/>
          </a:xfrm>
          <a:prstGeom prst="rect">
            <a:avLst/>
          </a:prstGeom>
        </p:spPr>
      </p:pic>
      <p:pic>
        <p:nvPicPr>
          <p:cNvPr id="7" name="圖片 6" descr="螢幕快照 2013-08-30 上午8.17.12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4" t="29663" r="32788" b="25681"/>
          <a:stretch/>
        </p:blipFill>
        <p:spPr>
          <a:xfrm>
            <a:off x="2663280" y="4064176"/>
            <a:ext cx="5693061" cy="4593770"/>
          </a:xfrm>
          <a:prstGeom prst="rect">
            <a:avLst/>
          </a:prstGeom>
        </p:spPr>
      </p:pic>
      <p:pic>
        <p:nvPicPr>
          <p:cNvPr id="4" name="圖片 3" descr="螢幕快照 2013-08-30 上午8.16.50.pn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9" t="29688" r="35448" b="31736"/>
          <a:stretch/>
        </p:blipFill>
        <p:spPr>
          <a:xfrm>
            <a:off x="6409085" y="3848149"/>
            <a:ext cx="4744217" cy="3968325"/>
          </a:xfrm>
          <a:prstGeom prst="rect">
            <a:avLst/>
          </a:prstGeom>
        </p:spPr>
      </p:pic>
      <p:sp>
        <p:nvSpPr>
          <p:cNvPr id="11" name="框架 19"/>
          <p:cNvSpPr>
            <a:spLocks noChangeAspect="1"/>
          </p:cNvSpPr>
          <p:nvPr/>
        </p:nvSpPr>
        <p:spPr bwMode="auto">
          <a:xfrm>
            <a:off x="2555268" y="8946317"/>
            <a:ext cx="10239537" cy="1166529"/>
          </a:xfrm>
          <a:custGeom>
            <a:avLst/>
            <a:gdLst>
              <a:gd name="T0" fmla="*/ 0 w 7272337"/>
              <a:gd name="T1" fmla="*/ 0 h 720725"/>
              <a:gd name="T2" fmla="*/ 7272337 w 7272337"/>
              <a:gd name="T3" fmla="*/ 0 h 720725"/>
              <a:gd name="T4" fmla="*/ 7272337 w 7272337"/>
              <a:gd name="T5" fmla="*/ 720725 h 720725"/>
              <a:gd name="T6" fmla="*/ 0 w 7272337"/>
              <a:gd name="T7" fmla="*/ 720725 h 720725"/>
              <a:gd name="T8" fmla="*/ 0 w 7272337"/>
              <a:gd name="T9" fmla="*/ 0 h 720725"/>
              <a:gd name="T10" fmla="*/ 10198 w 7272337"/>
              <a:gd name="T11" fmla="*/ 10198 h 720725"/>
              <a:gd name="T12" fmla="*/ 10198 w 7272337"/>
              <a:gd name="T13" fmla="*/ 710527 h 720725"/>
              <a:gd name="T14" fmla="*/ 7262139 w 7272337"/>
              <a:gd name="T15" fmla="*/ 710527 h 720725"/>
              <a:gd name="T16" fmla="*/ 7262139 w 7272337"/>
              <a:gd name="T17" fmla="*/ 10198 h 720725"/>
              <a:gd name="T18" fmla="*/ 10198 w 7272337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72337" h="720725">
                <a:moveTo>
                  <a:pt x="0" y="0"/>
                </a:moveTo>
                <a:lnTo>
                  <a:pt x="7272337" y="0"/>
                </a:lnTo>
                <a:lnTo>
                  <a:pt x="7272337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7262139" y="710527"/>
                </a:lnTo>
                <a:lnTo>
                  <a:pt x="7262139" y="10198"/>
                </a:lnTo>
                <a:lnTo>
                  <a:pt x="10198" y="10198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3" name="框架 19"/>
          <p:cNvSpPr>
            <a:spLocks noChangeAspect="1"/>
          </p:cNvSpPr>
          <p:nvPr/>
        </p:nvSpPr>
        <p:spPr bwMode="auto">
          <a:xfrm>
            <a:off x="4067436" y="4604236"/>
            <a:ext cx="972108" cy="3499589"/>
          </a:xfrm>
          <a:custGeom>
            <a:avLst/>
            <a:gdLst>
              <a:gd name="T0" fmla="*/ 0 w 7272337"/>
              <a:gd name="T1" fmla="*/ 0 h 720725"/>
              <a:gd name="T2" fmla="*/ 7272337 w 7272337"/>
              <a:gd name="T3" fmla="*/ 0 h 720725"/>
              <a:gd name="T4" fmla="*/ 7272337 w 7272337"/>
              <a:gd name="T5" fmla="*/ 720725 h 720725"/>
              <a:gd name="T6" fmla="*/ 0 w 7272337"/>
              <a:gd name="T7" fmla="*/ 720725 h 720725"/>
              <a:gd name="T8" fmla="*/ 0 w 7272337"/>
              <a:gd name="T9" fmla="*/ 0 h 720725"/>
              <a:gd name="T10" fmla="*/ 10198 w 7272337"/>
              <a:gd name="T11" fmla="*/ 10198 h 720725"/>
              <a:gd name="T12" fmla="*/ 10198 w 7272337"/>
              <a:gd name="T13" fmla="*/ 710527 h 720725"/>
              <a:gd name="T14" fmla="*/ 7262139 w 7272337"/>
              <a:gd name="T15" fmla="*/ 710527 h 720725"/>
              <a:gd name="T16" fmla="*/ 7262139 w 7272337"/>
              <a:gd name="T17" fmla="*/ 10198 h 720725"/>
              <a:gd name="T18" fmla="*/ 10198 w 7272337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72337" h="720725">
                <a:moveTo>
                  <a:pt x="0" y="0"/>
                </a:moveTo>
                <a:lnTo>
                  <a:pt x="7272337" y="0"/>
                </a:lnTo>
                <a:lnTo>
                  <a:pt x="7272337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7262139" y="710527"/>
                </a:lnTo>
                <a:lnTo>
                  <a:pt x="7262139" y="10198"/>
                </a:lnTo>
                <a:lnTo>
                  <a:pt x="10198" y="10198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4" name="框架 19"/>
          <p:cNvSpPr>
            <a:spLocks noChangeAspect="1"/>
          </p:cNvSpPr>
          <p:nvPr/>
        </p:nvSpPr>
        <p:spPr bwMode="auto">
          <a:xfrm>
            <a:off x="11628276" y="6591657"/>
            <a:ext cx="972108" cy="2333060"/>
          </a:xfrm>
          <a:custGeom>
            <a:avLst/>
            <a:gdLst>
              <a:gd name="T0" fmla="*/ 0 w 7272337"/>
              <a:gd name="T1" fmla="*/ 0 h 720725"/>
              <a:gd name="T2" fmla="*/ 7272337 w 7272337"/>
              <a:gd name="T3" fmla="*/ 0 h 720725"/>
              <a:gd name="T4" fmla="*/ 7272337 w 7272337"/>
              <a:gd name="T5" fmla="*/ 720725 h 720725"/>
              <a:gd name="T6" fmla="*/ 0 w 7272337"/>
              <a:gd name="T7" fmla="*/ 720725 h 720725"/>
              <a:gd name="T8" fmla="*/ 0 w 7272337"/>
              <a:gd name="T9" fmla="*/ 0 h 720725"/>
              <a:gd name="T10" fmla="*/ 10198 w 7272337"/>
              <a:gd name="T11" fmla="*/ 10198 h 720725"/>
              <a:gd name="T12" fmla="*/ 10198 w 7272337"/>
              <a:gd name="T13" fmla="*/ 710527 h 720725"/>
              <a:gd name="T14" fmla="*/ 7262139 w 7272337"/>
              <a:gd name="T15" fmla="*/ 710527 h 720725"/>
              <a:gd name="T16" fmla="*/ 7262139 w 7272337"/>
              <a:gd name="T17" fmla="*/ 10198 h 720725"/>
              <a:gd name="T18" fmla="*/ 10198 w 7272337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72337" h="720725">
                <a:moveTo>
                  <a:pt x="0" y="0"/>
                </a:moveTo>
                <a:lnTo>
                  <a:pt x="7272337" y="0"/>
                </a:lnTo>
                <a:lnTo>
                  <a:pt x="7272337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7262139" y="710527"/>
                </a:lnTo>
                <a:lnTo>
                  <a:pt x="7262139" y="10198"/>
                </a:lnTo>
                <a:lnTo>
                  <a:pt x="10198" y="1019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5" name="框架 19"/>
          <p:cNvSpPr>
            <a:spLocks noChangeAspect="1"/>
          </p:cNvSpPr>
          <p:nvPr/>
        </p:nvSpPr>
        <p:spPr bwMode="auto">
          <a:xfrm>
            <a:off x="5795629" y="4604236"/>
            <a:ext cx="540062" cy="3499589"/>
          </a:xfrm>
          <a:custGeom>
            <a:avLst/>
            <a:gdLst>
              <a:gd name="T0" fmla="*/ 0 w 7272337"/>
              <a:gd name="T1" fmla="*/ 0 h 720725"/>
              <a:gd name="T2" fmla="*/ 7272337 w 7272337"/>
              <a:gd name="T3" fmla="*/ 0 h 720725"/>
              <a:gd name="T4" fmla="*/ 7272337 w 7272337"/>
              <a:gd name="T5" fmla="*/ 720725 h 720725"/>
              <a:gd name="T6" fmla="*/ 0 w 7272337"/>
              <a:gd name="T7" fmla="*/ 720725 h 720725"/>
              <a:gd name="T8" fmla="*/ 0 w 7272337"/>
              <a:gd name="T9" fmla="*/ 0 h 720725"/>
              <a:gd name="T10" fmla="*/ 10198 w 7272337"/>
              <a:gd name="T11" fmla="*/ 10198 h 720725"/>
              <a:gd name="T12" fmla="*/ 10198 w 7272337"/>
              <a:gd name="T13" fmla="*/ 710527 h 720725"/>
              <a:gd name="T14" fmla="*/ 7262139 w 7272337"/>
              <a:gd name="T15" fmla="*/ 710527 h 720725"/>
              <a:gd name="T16" fmla="*/ 7262139 w 7272337"/>
              <a:gd name="T17" fmla="*/ 10198 h 720725"/>
              <a:gd name="T18" fmla="*/ 10198 w 7272337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72337" h="720725">
                <a:moveTo>
                  <a:pt x="0" y="0"/>
                </a:moveTo>
                <a:lnTo>
                  <a:pt x="7272337" y="0"/>
                </a:lnTo>
                <a:lnTo>
                  <a:pt x="7272337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7262139" y="710527"/>
                </a:lnTo>
                <a:lnTo>
                  <a:pt x="7262139" y="10198"/>
                </a:lnTo>
                <a:lnTo>
                  <a:pt x="10198" y="1019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6" name="框架 19"/>
          <p:cNvSpPr>
            <a:spLocks noChangeAspect="1"/>
          </p:cNvSpPr>
          <p:nvPr/>
        </p:nvSpPr>
        <p:spPr bwMode="auto">
          <a:xfrm>
            <a:off x="6409084" y="3848150"/>
            <a:ext cx="4787147" cy="4018047"/>
          </a:xfrm>
          <a:custGeom>
            <a:avLst/>
            <a:gdLst>
              <a:gd name="T0" fmla="*/ 0 w 7272337"/>
              <a:gd name="T1" fmla="*/ 0 h 720725"/>
              <a:gd name="T2" fmla="*/ 7272337 w 7272337"/>
              <a:gd name="T3" fmla="*/ 0 h 720725"/>
              <a:gd name="T4" fmla="*/ 7272337 w 7272337"/>
              <a:gd name="T5" fmla="*/ 720725 h 720725"/>
              <a:gd name="T6" fmla="*/ 0 w 7272337"/>
              <a:gd name="T7" fmla="*/ 720725 h 720725"/>
              <a:gd name="T8" fmla="*/ 0 w 7272337"/>
              <a:gd name="T9" fmla="*/ 0 h 720725"/>
              <a:gd name="T10" fmla="*/ 10198 w 7272337"/>
              <a:gd name="T11" fmla="*/ 10198 h 720725"/>
              <a:gd name="T12" fmla="*/ 10198 w 7272337"/>
              <a:gd name="T13" fmla="*/ 710527 h 720725"/>
              <a:gd name="T14" fmla="*/ 7262139 w 7272337"/>
              <a:gd name="T15" fmla="*/ 710527 h 720725"/>
              <a:gd name="T16" fmla="*/ 7262139 w 7272337"/>
              <a:gd name="T17" fmla="*/ 10198 h 720725"/>
              <a:gd name="T18" fmla="*/ 10198 w 7272337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72337" h="720725">
                <a:moveTo>
                  <a:pt x="0" y="0"/>
                </a:moveTo>
                <a:lnTo>
                  <a:pt x="7272337" y="0"/>
                </a:lnTo>
                <a:lnTo>
                  <a:pt x="7272337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7262139" y="710527"/>
                </a:lnTo>
                <a:lnTo>
                  <a:pt x="7262139" y="10198"/>
                </a:lnTo>
                <a:lnTo>
                  <a:pt x="10198" y="1019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2950241" y="3705097"/>
            <a:ext cx="26869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charset="2"/>
              <a:buChar char=""/>
            </a:pPr>
            <a:r>
              <a:rPr kumimoji="0" lang="en-US" altLang="zh-TW" sz="3300" dirty="0">
                <a:latin typeface="Times New Roman" charset="0"/>
                <a:cs typeface="Times New Roman" charset="0"/>
              </a:rPr>
              <a:t>learner/ref </a:t>
            </a:r>
          </a:p>
          <a:p>
            <a:pPr marL="513000"/>
            <a:r>
              <a:rPr kumimoji="0" lang="en-US" altLang="zh-TW" sz="3300" dirty="0">
                <a:latin typeface="Times New Roman" charset="0"/>
                <a:cs typeface="Times New Roman" charset="0"/>
              </a:rPr>
              <a:t>comparison</a:t>
            </a:r>
          </a:p>
          <a:p>
            <a:pPr marL="514350" indent="-514350">
              <a:buFont typeface="Wingdings" charset="2"/>
              <a:buChar char=""/>
            </a:pPr>
            <a:r>
              <a:rPr kumimoji="0" lang="en-US" altLang="zh-TW" sz="3300" dirty="0">
                <a:latin typeface="Times New Roman" charset="0"/>
                <a:cs typeface="Times New Roman" charset="0"/>
              </a:rPr>
              <a:t>Qualitative </a:t>
            </a:r>
          </a:p>
          <a:p>
            <a:pPr marL="513000"/>
            <a:r>
              <a:rPr kumimoji="0" lang="en-US" altLang="zh-TW" sz="3300" dirty="0">
                <a:latin typeface="Times New Roman" charset="0"/>
                <a:cs typeface="Times New Roman" charset="0"/>
              </a:rPr>
              <a:t>assessment</a:t>
            </a:r>
          </a:p>
          <a:p>
            <a:pPr marL="514350" indent="-514350">
              <a:buFont typeface="Wingdings" charset="2"/>
              <a:buChar char=""/>
            </a:pPr>
            <a:r>
              <a:rPr kumimoji="0" lang="en-US" altLang="zh-TW" sz="3300" dirty="0">
                <a:latin typeface="Times New Roman" charset="0"/>
                <a:cs typeface="Times New Roman" charset="0"/>
              </a:rPr>
              <a:t>Corrective</a:t>
            </a:r>
          </a:p>
          <a:p>
            <a:pPr marL="513000"/>
            <a:r>
              <a:rPr kumimoji="0" lang="en-US" altLang="zh-TW" sz="3300" dirty="0">
                <a:latin typeface="Times New Roman" charset="0"/>
                <a:cs typeface="Times New Roman" charset="0"/>
              </a:rPr>
              <a:t>feedback</a:t>
            </a:r>
            <a:endParaRPr kumimoji="0" lang="zh-TW" altLang="en-US" sz="3300" dirty="0">
              <a:latin typeface="Times New Roman" charset="0"/>
              <a:cs typeface="Times New Roman" charset="0"/>
            </a:endParaRPr>
          </a:p>
        </p:txBody>
      </p:sp>
      <p:sp>
        <p:nvSpPr>
          <p:cNvPr id="17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15</a:t>
            </a:r>
            <a:endParaRPr lang="zh-TW" altLang="en-US" sz="2400" dirty="0"/>
          </a:p>
        </p:txBody>
      </p:sp>
      <p:pic>
        <p:nvPicPr>
          <p:cNvPr id="18" name="Picture 15" descr="cc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613" y="9586332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7773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微軟正黑體" charset="0"/>
              </a:rPr>
              <a:t>Goal of Dialogue Game </a:t>
            </a:r>
            <a:r>
              <a:rPr lang="en-US" altLang="zh-TW" dirty="0" smtClean="0">
                <a:ea typeface="微軟正黑體" charset="0"/>
              </a:rPr>
              <a:t>(1/3</a:t>
            </a:r>
            <a:r>
              <a:rPr lang="en-US" altLang="zh-TW" dirty="0">
                <a:ea typeface="微軟正黑體" charset="0"/>
              </a:rPr>
              <a:t>)</a:t>
            </a:r>
            <a:endParaRPr kumimoji="0" lang="en-US" altLang="zh-TW" dirty="0">
              <a:latin typeface="Trebuchet MS" charset="0"/>
              <a:ea typeface="微軟正黑體" charset="0"/>
              <a:cs typeface="Times New Roman" charset="0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3130088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CALL – CAPT </a:t>
            </a:r>
          </a:p>
          <a:p>
            <a:pPr lvl="1"/>
            <a:r>
              <a:rPr lang="en-US" altLang="zh-TW" sz="3600" b="1" dirty="0"/>
              <a:t>NTU Chinese </a:t>
            </a:r>
            <a:r>
              <a:rPr lang="en-US" altLang="zh-TW" sz="3600" dirty="0"/>
              <a:t>offers a score and multi-faceted corrective feedbacks to each pronunciation unit</a:t>
            </a:r>
          </a:p>
          <a:p>
            <a:pPr lvl="1"/>
            <a:r>
              <a:rPr lang="en-US" altLang="zh-TW" sz="3600" dirty="0"/>
              <a:t>Different learners have very different </a:t>
            </a:r>
            <a:r>
              <a:rPr lang="en-US" altLang="zh-TW" sz="3600" b="1" dirty="0"/>
              <a:t>performance distributions</a:t>
            </a:r>
            <a:r>
              <a:rPr lang="en-US" altLang="zh-TW" sz="3600" dirty="0"/>
              <a:t> over different pronunciation units</a:t>
            </a:r>
          </a:p>
        </p:txBody>
      </p:sp>
      <p:sp>
        <p:nvSpPr>
          <p:cNvPr id="8195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85900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C024B91D-8F64-3447-82D1-CA8A4B72CF7C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16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5903641" y="4496224"/>
            <a:ext cx="7628446" cy="5464591"/>
            <a:chOff x="2267744" y="4045534"/>
            <a:chExt cx="3390420" cy="2428707"/>
          </a:xfrm>
        </p:grpSpPr>
        <p:grpSp>
          <p:nvGrpSpPr>
            <p:cNvPr id="16" name="群組 15"/>
            <p:cNvGrpSpPr/>
            <p:nvPr/>
          </p:nvGrpSpPr>
          <p:grpSpPr>
            <a:xfrm>
              <a:off x="3269709" y="4045534"/>
              <a:ext cx="2338340" cy="721134"/>
              <a:chOff x="1470800" y="3556670"/>
              <a:chExt cx="4300116" cy="940597"/>
            </a:xfrm>
          </p:grpSpPr>
          <p:sp>
            <p:nvSpPr>
              <p:cNvPr id="51" name="左-上雙向箭號 50"/>
              <p:cNvSpPr/>
              <p:nvPr/>
            </p:nvSpPr>
            <p:spPr>
              <a:xfrm flipH="1">
                <a:off x="2626630" y="3698502"/>
                <a:ext cx="3144286" cy="798765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470800" y="3556670"/>
                <a:ext cx="636947" cy="24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3275856" y="4766667"/>
              <a:ext cx="2332193" cy="763207"/>
              <a:chOff x="1482104" y="3594850"/>
              <a:chExt cx="4288812" cy="995474"/>
            </a:xfrm>
          </p:grpSpPr>
          <p:sp>
            <p:nvSpPr>
              <p:cNvPr id="49" name="左-上雙向箭號 48"/>
              <p:cNvSpPr/>
              <p:nvPr/>
            </p:nvSpPr>
            <p:spPr>
              <a:xfrm flipH="1">
                <a:off x="2626629" y="3791560"/>
                <a:ext cx="3144287" cy="798764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482104" y="3594850"/>
                <a:ext cx="636947" cy="42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  <a:p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3269709" y="5569493"/>
              <a:ext cx="2338340" cy="747712"/>
              <a:chOff x="1470800" y="3522004"/>
              <a:chExt cx="4300116" cy="975263"/>
            </a:xfrm>
          </p:grpSpPr>
          <p:sp>
            <p:nvSpPr>
              <p:cNvPr id="47" name="左-上雙向箭號 46"/>
              <p:cNvSpPr/>
              <p:nvPr/>
            </p:nvSpPr>
            <p:spPr>
              <a:xfrm flipH="1">
                <a:off x="2626630" y="3698502"/>
                <a:ext cx="3144286" cy="798765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1470800" y="3522004"/>
                <a:ext cx="636947" cy="24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2412357" y="4281303"/>
              <a:ext cx="452545" cy="16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learner</a:t>
              </a:r>
              <a:r>
                <a:rPr kumimoji="1" lang="en-US" altLang="zh-TW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  <a:endParaRPr kumimoji="1" lang="zh-TW" altLang="en-US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411760" y="5055567"/>
              <a:ext cx="452545" cy="16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learner2</a:t>
              </a:r>
              <a:endParaRPr kumimoji="1" lang="zh-TW" altLang="en-US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412357" y="5847655"/>
              <a:ext cx="452545" cy="16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learner3</a:t>
              </a:r>
              <a:endParaRPr kumimoji="1" lang="zh-TW" altLang="en-US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23884" y="6289575"/>
              <a:ext cx="3342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323884" y="5510390"/>
              <a:ext cx="3342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302159" y="4763591"/>
              <a:ext cx="3342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267744" y="5232550"/>
              <a:ext cx="82103" cy="16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TW" alt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4045565" y="4176918"/>
              <a:ext cx="1450669" cy="411327"/>
            </a:xfrm>
            <a:custGeom>
              <a:avLst/>
              <a:gdLst>
                <a:gd name="connsiteX0" fmla="*/ 0 w 1450669"/>
                <a:gd name="connsiteY0" fmla="*/ 411327 h 411327"/>
                <a:gd name="connsiteX1" fmla="*/ 208021 w 1450669"/>
                <a:gd name="connsiteY1" fmla="*/ 750 h 411327"/>
                <a:gd name="connsiteX2" fmla="*/ 361299 w 1450669"/>
                <a:gd name="connsiteY2" fmla="*/ 307314 h 411327"/>
                <a:gd name="connsiteX3" fmla="*/ 749969 w 1450669"/>
                <a:gd name="connsiteY3" fmla="*/ 214250 h 411327"/>
                <a:gd name="connsiteX4" fmla="*/ 996308 w 1450669"/>
                <a:gd name="connsiteY4" fmla="*/ 329212 h 411327"/>
                <a:gd name="connsiteX5" fmla="*/ 1450669 w 1450669"/>
                <a:gd name="connsiteY5" fmla="*/ 104763 h 41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0669" h="411327">
                  <a:moveTo>
                    <a:pt x="0" y="411327"/>
                  </a:moveTo>
                  <a:cubicBezTo>
                    <a:pt x="73902" y="214706"/>
                    <a:pt x="147804" y="18086"/>
                    <a:pt x="208021" y="750"/>
                  </a:cubicBezTo>
                  <a:cubicBezTo>
                    <a:pt x="268238" y="-16586"/>
                    <a:pt x="270974" y="271731"/>
                    <a:pt x="361299" y="307314"/>
                  </a:cubicBezTo>
                  <a:cubicBezTo>
                    <a:pt x="451624" y="342897"/>
                    <a:pt x="644134" y="210600"/>
                    <a:pt x="749969" y="214250"/>
                  </a:cubicBezTo>
                  <a:cubicBezTo>
                    <a:pt x="855804" y="217900"/>
                    <a:pt x="879525" y="347460"/>
                    <a:pt x="996308" y="329212"/>
                  </a:cubicBezTo>
                  <a:cubicBezTo>
                    <a:pt x="1113091" y="310964"/>
                    <a:pt x="1450669" y="104763"/>
                    <a:pt x="1450669" y="104763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  <p:sp>
          <p:nvSpPr>
            <p:cNvPr id="10" name="手繪多邊形 9"/>
            <p:cNvSpPr/>
            <p:nvPr/>
          </p:nvSpPr>
          <p:spPr>
            <a:xfrm>
              <a:off x="4078411" y="4974566"/>
              <a:ext cx="1412348" cy="420577"/>
            </a:xfrm>
            <a:custGeom>
              <a:avLst/>
              <a:gdLst>
                <a:gd name="connsiteX0" fmla="*/ 0 w 1412348"/>
                <a:gd name="connsiteY0" fmla="*/ 397444 h 420577"/>
                <a:gd name="connsiteX1" fmla="*/ 569319 w 1412348"/>
                <a:gd name="connsiteY1" fmla="*/ 381021 h 420577"/>
                <a:gd name="connsiteX2" fmla="*/ 837555 w 1412348"/>
                <a:gd name="connsiteY2" fmla="*/ 30662 h 420577"/>
                <a:gd name="connsiteX3" fmla="*/ 1023679 w 1412348"/>
                <a:gd name="connsiteY3" fmla="*/ 52560 h 420577"/>
                <a:gd name="connsiteX4" fmla="*/ 1412348 w 1412348"/>
                <a:gd name="connsiteY4" fmla="*/ 337226 h 4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48" h="420577">
                  <a:moveTo>
                    <a:pt x="0" y="397444"/>
                  </a:moveTo>
                  <a:cubicBezTo>
                    <a:pt x="214863" y="419797"/>
                    <a:pt x="429726" y="442151"/>
                    <a:pt x="569319" y="381021"/>
                  </a:cubicBezTo>
                  <a:cubicBezTo>
                    <a:pt x="708912" y="319891"/>
                    <a:pt x="761828" y="85405"/>
                    <a:pt x="837555" y="30662"/>
                  </a:cubicBezTo>
                  <a:cubicBezTo>
                    <a:pt x="913282" y="-24081"/>
                    <a:pt x="927880" y="1466"/>
                    <a:pt x="1023679" y="52560"/>
                  </a:cubicBezTo>
                  <a:cubicBezTo>
                    <a:pt x="1119478" y="103654"/>
                    <a:pt x="1412348" y="337226"/>
                    <a:pt x="1412348" y="33722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4143760" y="5830507"/>
              <a:ext cx="1357606" cy="357155"/>
            </a:xfrm>
            <a:custGeom>
              <a:avLst/>
              <a:gdLst>
                <a:gd name="connsiteX0" fmla="*/ 0 w 1357606"/>
                <a:gd name="connsiteY0" fmla="*/ 82532 h 357155"/>
                <a:gd name="connsiteX1" fmla="*/ 158752 w 1357606"/>
                <a:gd name="connsiteY1" fmla="*/ 356250 h 357155"/>
                <a:gd name="connsiteX2" fmla="*/ 301082 w 1357606"/>
                <a:gd name="connsiteY2" fmla="*/ 417 h 357155"/>
                <a:gd name="connsiteX3" fmla="*/ 821133 w 1357606"/>
                <a:gd name="connsiteY3" fmla="*/ 279609 h 357155"/>
                <a:gd name="connsiteX4" fmla="*/ 1357606 w 1357606"/>
                <a:gd name="connsiteY4" fmla="*/ 44212 h 35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606" h="357155">
                  <a:moveTo>
                    <a:pt x="0" y="82532"/>
                  </a:moveTo>
                  <a:cubicBezTo>
                    <a:pt x="54286" y="226234"/>
                    <a:pt x="108572" y="369936"/>
                    <a:pt x="158752" y="356250"/>
                  </a:cubicBezTo>
                  <a:cubicBezTo>
                    <a:pt x="208932" y="342564"/>
                    <a:pt x="190685" y="13190"/>
                    <a:pt x="301082" y="417"/>
                  </a:cubicBezTo>
                  <a:cubicBezTo>
                    <a:pt x="411479" y="-12356"/>
                    <a:pt x="645046" y="272310"/>
                    <a:pt x="821133" y="279609"/>
                  </a:cubicBezTo>
                  <a:cubicBezTo>
                    <a:pt x="997220" y="286908"/>
                    <a:pt x="1357606" y="44212"/>
                    <a:pt x="1357606" y="44212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</p:grpSp>
      <p:sp>
        <p:nvSpPr>
          <p:cNvPr id="26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16</a:t>
            </a:r>
            <a:endParaRPr lang="zh-TW" altLang="en-US" sz="2400" dirty="0"/>
          </a:p>
        </p:txBody>
      </p:sp>
      <p:pic>
        <p:nvPicPr>
          <p:cNvPr id="27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5773" y="937756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67088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4632037"/>
          </a:xfrm>
        </p:spPr>
        <p:txBody>
          <a:bodyPr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TW" sz="3900" b="1" dirty="0"/>
              <a:t>We wish for each individual learner and each pronunciation unit</a:t>
            </a:r>
          </a:p>
          <a:p>
            <a:pPr lvl="1">
              <a:spcBef>
                <a:spcPts val="300"/>
              </a:spcBef>
            </a:pPr>
            <a:r>
              <a:rPr lang="en-US" altLang="zh-TW" sz="3450" dirty="0"/>
              <a:t>The worse the score is, the more practice</a:t>
            </a:r>
          </a:p>
          <a:p>
            <a:pPr lvl="1">
              <a:spcBef>
                <a:spcPts val="300"/>
              </a:spcBef>
            </a:pPr>
            <a:r>
              <a:rPr lang="en-US" altLang="zh-TW" sz="3450" dirty="0"/>
              <a:t>The higher the score is, the less care</a:t>
            </a:r>
          </a:p>
          <a:p>
            <a:pPr lvl="1">
              <a:spcBef>
                <a:spcPts val="300"/>
              </a:spcBef>
            </a:pPr>
            <a:r>
              <a:rPr lang="en-US" altLang="zh-TW" sz="3450" dirty="0"/>
              <a:t>No need for repeated practice on the same sentence, but participating in a more interesting </a:t>
            </a:r>
            <a:r>
              <a:rPr lang="en-US" altLang="zh-TW" sz="3450" b="1" dirty="0"/>
              <a:t>dialogue game</a:t>
            </a:r>
          </a:p>
          <a:p>
            <a:pPr lvl="1">
              <a:spcBef>
                <a:spcPts val="300"/>
              </a:spcBef>
            </a:pPr>
            <a:r>
              <a:rPr lang="en-US" altLang="zh-TW" sz="3450" dirty="0"/>
              <a:t>The needed practice opportunities automatically appears </a:t>
            </a:r>
            <a:r>
              <a:rPr lang="en-US" altLang="zh-TW" sz="3450" b="1" dirty="0"/>
              <a:t>along the dialogue</a:t>
            </a:r>
          </a:p>
        </p:txBody>
      </p:sp>
      <p:sp>
        <p:nvSpPr>
          <p:cNvPr id="8195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85900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C024B91D-8F64-3447-82D1-CA8A4B72CF7C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17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grpSp>
        <p:nvGrpSpPr>
          <p:cNvPr id="69" name="群組 68"/>
          <p:cNvGrpSpPr>
            <a:grpSpLocks noChangeAspect="1"/>
          </p:cNvGrpSpPr>
          <p:nvPr/>
        </p:nvGrpSpPr>
        <p:grpSpPr>
          <a:xfrm>
            <a:off x="6729054" y="5421024"/>
            <a:ext cx="4819395" cy="4858698"/>
            <a:chOff x="3269709" y="4045534"/>
            <a:chExt cx="2434038" cy="2453888"/>
          </a:xfrm>
        </p:grpSpPr>
        <p:grpSp>
          <p:nvGrpSpPr>
            <p:cNvPr id="70" name="群組 69"/>
            <p:cNvGrpSpPr/>
            <p:nvPr/>
          </p:nvGrpSpPr>
          <p:grpSpPr>
            <a:xfrm>
              <a:off x="3269709" y="4045534"/>
              <a:ext cx="2338340" cy="721134"/>
              <a:chOff x="1470800" y="3556670"/>
              <a:chExt cx="4300116" cy="940597"/>
            </a:xfrm>
          </p:grpSpPr>
          <p:sp>
            <p:nvSpPr>
              <p:cNvPr id="87" name="左-上雙向箭號 86"/>
              <p:cNvSpPr/>
              <p:nvPr/>
            </p:nvSpPr>
            <p:spPr>
              <a:xfrm flipH="1">
                <a:off x="2626630" y="3698502"/>
                <a:ext cx="3144286" cy="798765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1470800" y="3556670"/>
                <a:ext cx="723804" cy="273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71" name="群組 70"/>
            <p:cNvGrpSpPr/>
            <p:nvPr/>
          </p:nvGrpSpPr>
          <p:grpSpPr>
            <a:xfrm>
              <a:off x="3275856" y="4766667"/>
              <a:ext cx="2332193" cy="763207"/>
              <a:chOff x="1482104" y="3594850"/>
              <a:chExt cx="4288812" cy="995474"/>
            </a:xfrm>
          </p:grpSpPr>
          <p:sp>
            <p:nvSpPr>
              <p:cNvPr id="85" name="左-上雙向箭號 84"/>
              <p:cNvSpPr/>
              <p:nvPr/>
            </p:nvSpPr>
            <p:spPr>
              <a:xfrm flipH="1">
                <a:off x="2626629" y="3791560"/>
                <a:ext cx="3144287" cy="798764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1482104" y="3594850"/>
                <a:ext cx="723804" cy="486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  <a:p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72" name="群組 71"/>
            <p:cNvGrpSpPr/>
            <p:nvPr/>
          </p:nvGrpSpPr>
          <p:grpSpPr>
            <a:xfrm>
              <a:off x="3269709" y="5569493"/>
              <a:ext cx="2338340" cy="747712"/>
              <a:chOff x="1470800" y="3522004"/>
              <a:chExt cx="4300116" cy="975263"/>
            </a:xfrm>
          </p:grpSpPr>
          <p:sp>
            <p:nvSpPr>
              <p:cNvPr id="83" name="左-上雙向箭號 82"/>
              <p:cNvSpPr/>
              <p:nvPr/>
            </p:nvSpPr>
            <p:spPr>
              <a:xfrm flipH="1">
                <a:off x="2626630" y="3698502"/>
                <a:ext cx="3144286" cy="798765"/>
              </a:xfrm>
              <a:prstGeom prst="leftUpArrow">
                <a:avLst>
                  <a:gd name="adj1" fmla="val 1802"/>
                  <a:gd name="adj2" fmla="val 2741"/>
                  <a:gd name="adj3" fmla="val 16589"/>
                </a:avLst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Times New Roman"/>
                  <a:cs typeface="Times New Roman"/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1470800" y="3522004"/>
                <a:ext cx="723804" cy="273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100" b="1" dirty="0">
                    <a:latin typeface="Times New Roman"/>
                    <a:cs typeface="Times New Roman"/>
                  </a:rPr>
                  <a:t>score</a:t>
                </a:r>
                <a:endParaRPr lang="zh-TW" altLang="en-US" sz="2100" b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76" name="文字方塊 75"/>
            <p:cNvSpPr txBox="1"/>
            <p:nvPr/>
          </p:nvSpPr>
          <p:spPr>
            <a:xfrm>
              <a:off x="5323884" y="6289575"/>
              <a:ext cx="379863" cy="20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5323884" y="5510390"/>
              <a:ext cx="379863" cy="20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5302159" y="4763591"/>
              <a:ext cx="379863" cy="20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b="1" dirty="0">
                  <a:latin typeface="Times New Roman"/>
                  <a:cs typeface="Times New Roman"/>
                </a:rPr>
                <a:t>units</a:t>
              </a:r>
              <a:endParaRPr lang="zh-TW" altLang="en-US" sz="2100" b="1" dirty="0">
                <a:latin typeface="Times New Roman"/>
                <a:cs typeface="Times New Roman"/>
              </a:endParaRPr>
            </a:p>
          </p:txBody>
        </p:sp>
        <p:sp>
          <p:nvSpPr>
            <p:cNvPr id="80" name="手繪多邊形 79"/>
            <p:cNvSpPr/>
            <p:nvPr/>
          </p:nvSpPr>
          <p:spPr>
            <a:xfrm>
              <a:off x="4045565" y="4176918"/>
              <a:ext cx="1450669" cy="411327"/>
            </a:xfrm>
            <a:custGeom>
              <a:avLst/>
              <a:gdLst>
                <a:gd name="connsiteX0" fmla="*/ 0 w 1450669"/>
                <a:gd name="connsiteY0" fmla="*/ 411327 h 411327"/>
                <a:gd name="connsiteX1" fmla="*/ 208021 w 1450669"/>
                <a:gd name="connsiteY1" fmla="*/ 750 h 411327"/>
                <a:gd name="connsiteX2" fmla="*/ 361299 w 1450669"/>
                <a:gd name="connsiteY2" fmla="*/ 307314 h 411327"/>
                <a:gd name="connsiteX3" fmla="*/ 749969 w 1450669"/>
                <a:gd name="connsiteY3" fmla="*/ 214250 h 411327"/>
                <a:gd name="connsiteX4" fmla="*/ 996308 w 1450669"/>
                <a:gd name="connsiteY4" fmla="*/ 329212 h 411327"/>
                <a:gd name="connsiteX5" fmla="*/ 1450669 w 1450669"/>
                <a:gd name="connsiteY5" fmla="*/ 104763 h 41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0669" h="411327">
                  <a:moveTo>
                    <a:pt x="0" y="411327"/>
                  </a:moveTo>
                  <a:cubicBezTo>
                    <a:pt x="73902" y="214706"/>
                    <a:pt x="147804" y="18086"/>
                    <a:pt x="208021" y="750"/>
                  </a:cubicBezTo>
                  <a:cubicBezTo>
                    <a:pt x="268238" y="-16586"/>
                    <a:pt x="270974" y="271731"/>
                    <a:pt x="361299" y="307314"/>
                  </a:cubicBezTo>
                  <a:cubicBezTo>
                    <a:pt x="451624" y="342897"/>
                    <a:pt x="644134" y="210600"/>
                    <a:pt x="749969" y="214250"/>
                  </a:cubicBezTo>
                  <a:cubicBezTo>
                    <a:pt x="855804" y="217900"/>
                    <a:pt x="879525" y="347460"/>
                    <a:pt x="996308" y="329212"/>
                  </a:cubicBezTo>
                  <a:cubicBezTo>
                    <a:pt x="1113091" y="310964"/>
                    <a:pt x="1450669" y="104763"/>
                    <a:pt x="1450669" y="104763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  <p:sp>
          <p:nvSpPr>
            <p:cNvPr id="81" name="手繪多邊形 80"/>
            <p:cNvSpPr/>
            <p:nvPr/>
          </p:nvSpPr>
          <p:spPr>
            <a:xfrm>
              <a:off x="4078411" y="4974566"/>
              <a:ext cx="1412348" cy="420577"/>
            </a:xfrm>
            <a:custGeom>
              <a:avLst/>
              <a:gdLst>
                <a:gd name="connsiteX0" fmla="*/ 0 w 1412348"/>
                <a:gd name="connsiteY0" fmla="*/ 397444 h 420577"/>
                <a:gd name="connsiteX1" fmla="*/ 569319 w 1412348"/>
                <a:gd name="connsiteY1" fmla="*/ 381021 h 420577"/>
                <a:gd name="connsiteX2" fmla="*/ 837555 w 1412348"/>
                <a:gd name="connsiteY2" fmla="*/ 30662 h 420577"/>
                <a:gd name="connsiteX3" fmla="*/ 1023679 w 1412348"/>
                <a:gd name="connsiteY3" fmla="*/ 52560 h 420577"/>
                <a:gd name="connsiteX4" fmla="*/ 1412348 w 1412348"/>
                <a:gd name="connsiteY4" fmla="*/ 337226 h 4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348" h="420577">
                  <a:moveTo>
                    <a:pt x="0" y="397444"/>
                  </a:moveTo>
                  <a:cubicBezTo>
                    <a:pt x="214863" y="419797"/>
                    <a:pt x="429726" y="442151"/>
                    <a:pt x="569319" y="381021"/>
                  </a:cubicBezTo>
                  <a:cubicBezTo>
                    <a:pt x="708912" y="319891"/>
                    <a:pt x="761828" y="85405"/>
                    <a:pt x="837555" y="30662"/>
                  </a:cubicBezTo>
                  <a:cubicBezTo>
                    <a:pt x="913282" y="-24081"/>
                    <a:pt x="927880" y="1466"/>
                    <a:pt x="1023679" y="52560"/>
                  </a:cubicBezTo>
                  <a:cubicBezTo>
                    <a:pt x="1119478" y="103654"/>
                    <a:pt x="1412348" y="337226"/>
                    <a:pt x="1412348" y="33722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  <p:sp>
          <p:nvSpPr>
            <p:cNvPr id="82" name="手繪多邊形 81"/>
            <p:cNvSpPr/>
            <p:nvPr/>
          </p:nvSpPr>
          <p:spPr>
            <a:xfrm>
              <a:off x="4143760" y="5830507"/>
              <a:ext cx="1357606" cy="357155"/>
            </a:xfrm>
            <a:custGeom>
              <a:avLst/>
              <a:gdLst>
                <a:gd name="connsiteX0" fmla="*/ 0 w 1357606"/>
                <a:gd name="connsiteY0" fmla="*/ 82532 h 357155"/>
                <a:gd name="connsiteX1" fmla="*/ 158752 w 1357606"/>
                <a:gd name="connsiteY1" fmla="*/ 356250 h 357155"/>
                <a:gd name="connsiteX2" fmla="*/ 301082 w 1357606"/>
                <a:gd name="connsiteY2" fmla="*/ 417 h 357155"/>
                <a:gd name="connsiteX3" fmla="*/ 821133 w 1357606"/>
                <a:gd name="connsiteY3" fmla="*/ 279609 h 357155"/>
                <a:gd name="connsiteX4" fmla="*/ 1357606 w 1357606"/>
                <a:gd name="connsiteY4" fmla="*/ 44212 h 35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606" h="357155">
                  <a:moveTo>
                    <a:pt x="0" y="82532"/>
                  </a:moveTo>
                  <a:cubicBezTo>
                    <a:pt x="54286" y="226234"/>
                    <a:pt x="108572" y="369936"/>
                    <a:pt x="158752" y="356250"/>
                  </a:cubicBezTo>
                  <a:cubicBezTo>
                    <a:pt x="208932" y="342564"/>
                    <a:pt x="190685" y="13190"/>
                    <a:pt x="301082" y="417"/>
                  </a:cubicBezTo>
                  <a:cubicBezTo>
                    <a:pt x="411479" y="-12356"/>
                    <a:pt x="645046" y="272310"/>
                    <a:pt x="821133" y="279609"/>
                  </a:cubicBezTo>
                  <a:cubicBezTo>
                    <a:pt x="997220" y="286908"/>
                    <a:pt x="1357606" y="44212"/>
                    <a:pt x="1357606" y="44212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atin typeface="Times New Roman"/>
                <a:cs typeface="Times New Roman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0859955" y="2761391"/>
            <a:ext cx="324036" cy="32403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10154325" y="3320906"/>
            <a:ext cx="324036" cy="3240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框架 38"/>
          <p:cNvSpPr>
            <a:spLocks noChangeAspect="1"/>
          </p:cNvSpPr>
          <p:nvPr/>
        </p:nvSpPr>
        <p:spPr bwMode="auto">
          <a:xfrm>
            <a:off x="8885993" y="5655155"/>
            <a:ext cx="1790706" cy="1166529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3" name="框架 38"/>
          <p:cNvSpPr>
            <a:spLocks noChangeAspect="1"/>
          </p:cNvSpPr>
          <p:nvPr/>
        </p:nvSpPr>
        <p:spPr bwMode="auto">
          <a:xfrm>
            <a:off x="8016878" y="7148215"/>
            <a:ext cx="1555373" cy="1166529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4" name="框架 38"/>
          <p:cNvSpPr>
            <a:spLocks noChangeAspect="1"/>
          </p:cNvSpPr>
          <p:nvPr/>
        </p:nvSpPr>
        <p:spPr bwMode="auto">
          <a:xfrm>
            <a:off x="8724655" y="8859909"/>
            <a:ext cx="259229" cy="1036916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5" name="框架 38"/>
          <p:cNvSpPr>
            <a:spLocks noChangeAspect="1"/>
          </p:cNvSpPr>
          <p:nvPr/>
        </p:nvSpPr>
        <p:spPr bwMode="auto">
          <a:xfrm>
            <a:off x="9751130" y="8859909"/>
            <a:ext cx="777687" cy="1036916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6" name="框架 38"/>
          <p:cNvSpPr>
            <a:spLocks noChangeAspect="1"/>
          </p:cNvSpPr>
          <p:nvPr/>
        </p:nvSpPr>
        <p:spPr bwMode="auto">
          <a:xfrm>
            <a:off x="10646078" y="5655155"/>
            <a:ext cx="518457" cy="1166529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623316"/>
          </a:solidFill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7" name="框架 38"/>
          <p:cNvSpPr>
            <a:spLocks noChangeAspect="1"/>
          </p:cNvSpPr>
          <p:nvPr/>
        </p:nvSpPr>
        <p:spPr bwMode="auto">
          <a:xfrm>
            <a:off x="8387916" y="5636411"/>
            <a:ext cx="498075" cy="1166529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623316"/>
          </a:solidFill>
          <a:ln w="19050" cap="flat" cmpd="sng">
            <a:solidFill>
              <a:srgbClr val="623316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8" name="框架 38"/>
          <p:cNvSpPr>
            <a:spLocks noChangeAspect="1"/>
          </p:cNvSpPr>
          <p:nvPr/>
        </p:nvSpPr>
        <p:spPr bwMode="auto">
          <a:xfrm>
            <a:off x="9554330" y="7148215"/>
            <a:ext cx="1091748" cy="1166529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623316"/>
          </a:solidFill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9" name="框架 38"/>
          <p:cNvSpPr>
            <a:spLocks noChangeAspect="1"/>
          </p:cNvSpPr>
          <p:nvPr/>
        </p:nvSpPr>
        <p:spPr bwMode="auto">
          <a:xfrm>
            <a:off x="10526553" y="8859909"/>
            <a:ext cx="777687" cy="1036916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623316"/>
          </a:solidFill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40" name="框架 38"/>
          <p:cNvSpPr>
            <a:spLocks noChangeAspect="1"/>
          </p:cNvSpPr>
          <p:nvPr/>
        </p:nvSpPr>
        <p:spPr bwMode="auto">
          <a:xfrm>
            <a:off x="8988753" y="8859909"/>
            <a:ext cx="777687" cy="1036916"/>
          </a:xfrm>
          <a:custGeom>
            <a:avLst/>
            <a:gdLst>
              <a:gd name="T0" fmla="*/ 0 w 2449512"/>
              <a:gd name="T1" fmla="*/ 0 h 3671888"/>
              <a:gd name="T2" fmla="*/ 2449512 w 2449512"/>
              <a:gd name="T3" fmla="*/ 0 h 3671888"/>
              <a:gd name="T4" fmla="*/ 2449512 w 2449512"/>
              <a:gd name="T5" fmla="*/ 3671888 h 3671888"/>
              <a:gd name="T6" fmla="*/ 0 w 2449512"/>
              <a:gd name="T7" fmla="*/ 3671888 h 3671888"/>
              <a:gd name="T8" fmla="*/ 0 w 2449512"/>
              <a:gd name="T9" fmla="*/ 0 h 3671888"/>
              <a:gd name="T10" fmla="*/ 34661 w 2449512"/>
              <a:gd name="T11" fmla="*/ 34661 h 3671888"/>
              <a:gd name="T12" fmla="*/ 34661 w 2449512"/>
              <a:gd name="T13" fmla="*/ 3637227 h 3671888"/>
              <a:gd name="T14" fmla="*/ 2414851 w 2449512"/>
              <a:gd name="T15" fmla="*/ 3637227 h 3671888"/>
              <a:gd name="T16" fmla="*/ 2414851 w 2449512"/>
              <a:gd name="T17" fmla="*/ 34661 h 3671888"/>
              <a:gd name="T18" fmla="*/ 34661 w 2449512"/>
              <a:gd name="T19" fmla="*/ 34661 h 36718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9512" h="3671888">
                <a:moveTo>
                  <a:pt x="0" y="0"/>
                </a:moveTo>
                <a:lnTo>
                  <a:pt x="2449512" y="0"/>
                </a:lnTo>
                <a:lnTo>
                  <a:pt x="2449512" y="3671888"/>
                </a:lnTo>
                <a:lnTo>
                  <a:pt x="0" y="3671888"/>
                </a:lnTo>
                <a:lnTo>
                  <a:pt x="0" y="0"/>
                </a:lnTo>
                <a:close/>
                <a:moveTo>
                  <a:pt x="34661" y="34661"/>
                </a:moveTo>
                <a:lnTo>
                  <a:pt x="34661" y="3637227"/>
                </a:lnTo>
                <a:lnTo>
                  <a:pt x="2414851" y="3637227"/>
                </a:lnTo>
                <a:lnTo>
                  <a:pt x="2414851" y="34661"/>
                </a:lnTo>
                <a:lnTo>
                  <a:pt x="34661" y="34661"/>
                </a:lnTo>
                <a:close/>
              </a:path>
            </a:pathLst>
          </a:custGeom>
          <a:solidFill>
            <a:srgbClr val="623316"/>
          </a:solidFill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41" name="標題 1"/>
          <p:cNvSpPr>
            <a:spLocks noGrp="1"/>
          </p:cNvSpPr>
          <p:nvPr>
            <p:ph type="title"/>
          </p:nvPr>
        </p:nvSpPr>
        <p:spPr>
          <a:xfrm>
            <a:off x="2286000" y="794"/>
            <a:ext cx="13716000" cy="10800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微軟正黑體" charset="0"/>
              </a:rPr>
              <a:t>Goal of Dialogue Game </a:t>
            </a:r>
            <a:r>
              <a:rPr lang="en-US" altLang="zh-TW" dirty="0" smtClean="0">
                <a:ea typeface="微軟正黑體" charset="0"/>
              </a:rPr>
              <a:t>(2/3</a:t>
            </a:r>
            <a:r>
              <a:rPr lang="en-US" altLang="zh-TW" dirty="0">
                <a:ea typeface="微軟正黑體" charset="0"/>
              </a:rPr>
              <a:t>)</a:t>
            </a:r>
            <a:endParaRPr kumimoji="0" lang="en-US" altLang="zh-TW" dirty="0">
              <a:latin typeface="Trebuchet MS" charset="0"/>
              <a:ea typeface="微軟正黑體" charset="0"/>
              <a:cs typeface="Times New Roman" charset="0"/>
            </a:endParaRPr>
          </a:p>
        </p:txBody>
      </p:sp>
      <p:sp>
        <p:nvSpPr>
          <p:cNvPr id="42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17</a:t>
            </a:r>
            <a:endParaRPr lang="zh-TW" altLang="en-US" sz="2400" dirty="0"/>
          </a:p>
        </p:txBody>
      </p:sp>
      <p:pic>
        <p:nvPicPr>
          <p:cNvPr id="43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877" y="9535321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50796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9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微軟正黑體" charset="0"/>
              </a:rPr>
              <a:t>Goal of Dialogue Game </a:t>
            </a:r>
            <a:r>
              <a:rPr lang="en-US" altLang="zh-TW" dirty="0" smtClean="0">
                <a:ea typeface="微軟正黑體" charset="0"/>
              </a:rPr>
              <a:t>(3/3</a:t>
            </a:r>
            <a:r>
              <a:rPr lang="en-US" altLang="zh-TW" dirty="0">
                <a:ea typeface="微軟正黑體" charset="0"/>
              </a:rPr>
              <a:t>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5"/>
            <a:ext cx="13716000" cy="4524315"/>
          </a:xfrm>
        </p:spPr>
        <p:txBody>
          <a:bodyPr>
            <a:sp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altLang="zh-TW" sz="4200" b="1" dirty="0"/>
              <a:t>Personalized learning materials based on learning status dynamically obtained on-line along the dialogue game</a:t>
            </a:r>
          </a:p>
          <a:p>
            <a:pPr>
              <a:spcBef>
                <a:spcPts val="1500"/>
              </a:spcBef>
              <a:spcAft>
                <a:spcPts val="0"/>
              </a:spcAft>
            </a:pPr>
            <a:r>
              <a:rPr lang="en-US" altLang="zh-TW" sz="4200" b="1" dirty="0"/>
              <a:t>To achieve this goal</a:t>
            </a:r>
          </a:p>
          <a:p>
            <a:pPr lvl="1">
              <a:spcBef>
                <a:spcPts val="750"/>
              </a:spcBef>
              <a:spcAft>
                <a:spcPts val="750"/>
              </a:spcAft>
            </a:pPr>
            <a:r>
              <a:rPr lang="en-US" altLang="zh-TW" sz="3900" dirty="0"/>
              <a:t>Recursive tree-structured dialogue script</a:t>
            </a:r>
          </a:p>
          <a:p>
            <a:pPr lvl="1">
              <a:spcBef>
                <a:spcPts val="750"/>
              </a:spcBef>
              <a:spcAft>
                <a:spcPts val="750"/>
              </a:spcAft>
            </a:pPr>
            <a:r>
              <a:rPr lang="en-US" altLang="zh-TW" sz="3900" dirty="0"/>
              <a:t>Best path within the dialogue script for each individual learner found by MDP</a:t>
            </a:r>
          </a:p>
        </p:txBody>
      </p:sp>
      <p:sp>
        <p:nvSpPr>
          <p:cNvPr id="8195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85900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C024B91D-8F64-3447-82D1-CA8A4B72CF7C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18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18</a:t>
            </a:r>
            <a:endParaRPr lang="zh-TW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2111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Dialogue Game </a:t>
            </a:r>
            <a:r>
              <a:rPr kumimoji="0" lang="en-US" altLang="zh-TW" dirty="0" smtClean="0">
                <a:ea typeface="微軟正黑體" charset="0"/>
              </a:rPr>
              <a:t>Script (1/2)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5"/>
            <a:ext cx="13716000" cy="1458861"/>
          </a:xfrm>
        </p:spPr>
        <p:txBody>
          <a:bodyPr>
            <a:spAutoFit/>
          </a:bodyPr>
          <a:lstStyle/>
          <a:p>
            <a:r>
              <a:rPr lang="en-US" altLang="zh-TW" sz="4200" b="1" dirty="0"/>
              <a:t>Tree-structured turn-taking dialogue </a:t>
            </a:r>
          </a:p>
          <a:p>
            <a:pPr lvl="1"/>
            <a:r>
              <a:rPr lang="en-US" altLang="zh-TW" sz="3900" dirty="0"/>
              <a:t>Restaurant scenario: seating and meal ordering</a:t>
            </a:r>
            <a:endParaRPr lang="en-US" altLang="zh-TW" sz="3900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14343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85900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60D00844-BC97-7742-8D30-5AD9D2961801}" type="slidenum">
              <a:rPr kumimoji="0" lang="zh-TW" altLang="en-US" sz="2400">
                <a:solidFill>
                  <a:schemeClr val="bg1"/>
                </a:solidFill>
                <a:cs typeface="Times New Roman" charset="0"/>
              </a:rPr>
              <a:pPr eaLnBrk="1" hangingPunct="1"/>
              <a:t>19</a:t>
            </a:fld>
            <a:endParaRPr kumimoji="0" lang="zh-TW" altLang="en-US" sz="2400">
              <a:solidFill>
                <a:schemeClr val="bg1"/>
              </a:solidFill>
              <a:cs typeface="Times New Roman" charset="0"/>
            </a:endParaRPr>
          </a:p>
        </p:txBody>
      </p:sp>
      <p:sp>
        <p:nvSpPr>
          <p:cNvPr id="188" name="內容版面配置區 2"/>
          <p:cNvSpPr txBox="1">
            <a:spLocks/>
          </p:cNvSpPr>
          <p:nvPr/>
        </p:nvSpPr>
        <p:spPr bwMode="auto">
          <a:xfrm>
            <a:off x="2783684" y="2876042"/>
            <a:ext cx="1265396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Font typeface="Georgia" charset="0"/>
              <a:buChar char="•"/>
              <a:defRPr kumimoji="1" sz="2800" kern="1200">
                <a:solidFill>
                  <a:schemeClr val="tx1"/>
                </a:solidFill>
                <a:latin typeface="+mj-lt"/>
                <a:ea typeface="+mn-ea"/>
                <a:cs typeface="新細明體" charset="0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Font typeface="Georgia" charset="0"/>
              <a:buChar char="▫"/>
              <a:defRPr kumimoji="1"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Font typeface="Wingdings 2" charset="0"/>
              <a:buChar char=""/>
              <a:defRPr kumimoji="1"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Font typeface="Wingdings 2" charset="0"/>
              <a:buChar char=""/>
              <a:defRPr kumimoji="1"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Font typeface="Georgia" charset="0"/>
              <a:buChar char="▫"/>
              <a:defRPr kumimoji="1"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0" algn="ctr" eaLnBrk="1" hangingPunct="1">
              <a:buNone/>
            </a:pPr>
            <a:r>
              <a:rPr kumimoji="0" lang="en-US" altLang="zh-TW" sz="3000" u="sng" dirty="0">
                <a:latin typeface="Times New Roman" charset="0"/>
                <a:ea typeface="新細明體" charset="0"/>
                <a:cs typeface="Times New Roman" charset="0"/>
              </a:rPr>
              <a:t>A as Waiter</a:t>
            </a:r>
            <a:r>
              <a:rPr kumimoji="0" lang="en-US" altLang="zh-TW" sz="3000" dirty="0">
                <a:latin typeface="Times New Roman" charset="0"/>
                <a:ea typeface="新細明體" charset="0"/>
                <a:cs typeface="Times New Roman" charset="0"/>
              </a:rPr>
              <a:t>   </a:t>
            </a:r>
            <a:r>
              <a:rPr kumimoji="0" lang="en-US" altLang="zh-TW" sz="3000" u="sng" dirty="0">
                <a:latin typeface="Times New Roman" charset="0"/>
                <a:ea typeface="新細明體" charset="0"/>
                <a:cs typeface="Times New Roman" charset="0"/>
              </a:rPr>
              <a:t>B as Customer</a:t>
            </a:r>
            <a:endParaRPr kumimoji="0" lang="en-US" altLang="zh-TW" sz="3900" u="sng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pic>
        <p:nvPicPr>
          <p:cNvPr id="190" name="圖片 5" descr="螢幕快照 2013-05-14 下午8.54.48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07" y="3632128"/>
            <a:ext cx="9635406" cy="638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19</a:t>
            </a:r>
            <a:endParaRPr lang="zh-TW" altLang="en-US" sz="2400" dirty="0"/>
          </a:p>
        </p:txBody>
      </p:sp>
      <p:pic>
        <p:nvPicPr>
          <p:cNvPr id="9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913" y="9516774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9585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663280" y="2011947"/>
            <a:ext cx="12960000" cy="683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58888" indent="-1258888" defTabSz="12588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12588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12588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12588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12588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TW" sz="3900" b="1" dirty="0">
                <a:latin typeface="Times New Roman" pitchFamily="18" charset="0"/>
              </a:rPr>
              <a:t>References</a:t>
            </a:r>
            <a:r>
              <a:rPr lang="zh-TW" altLang="en-US" sz="3900" b="1" dirty="0">
                <a:latin typeface="Times New Roman" pitchFamily="18" charset="0"/>
              </a:rPr>
              <a:t> </a:t>
            </a:r>
            <a:r>
              <a:rPr lang="en-US" altLang="zh-TW" sz="3900" b="1" dirty="0">
                <a:latin typeface="Times New Roman" pitchFamily="18" charset="0"/>
              </a:rPr>
              <a:t>for</a:t>
            </a:r>
            <a:r>
              <a:rPr lang="zh-TW" altLang="en-US" sz="3900" b="1" dirty="0">
                <a:latin typeface="Times New Roman" pitchFamily="18" charset="0"/>
              </a:rPr>
              <a:t> </a:t>
            </a:r>
            <a:r>
              <a:rPr lang="en-US" altLang="zh-TW" sz="3900" b="1" dirty="0">
                <a:latin typeface="Times New Roman" pitchFamily="18" charset="0"/>
              </a:rPr>
              <a:t>12.0</a:t>
            </a:r>
            <a:r>
              <a:rPr lang="en-US" altLang="zh-TW" sz="3900" dirty="0">
                <a:latin typeface="Times New Roman" pitchFamily="18" charset="0"/>
              </a:rPr>
              <a:t> </a:t>
            </a:r>
            <a:endParaRPr lang="en-US" altLang="zh-TW" sz="3900" dirty="0">
              <a:latin typeface="Times New Roman" pitchFamily="18" charset="0"/>
            </a:endParaRPr>
          </a:p>
          <a:p>
            <a:pPr marL="810000" indent="-514350" algn="just" eaLnBrk="1" hangingPunct="1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US" altLang="zh-TW" sz="3300" dirty="0">
                <a:latin typeface="Times New Roman" pitchFamily="18" charset="0"/>
              </a:rPr>
              <a:t>“An Overview of Spoken Language Technology for Education”, Speech Communications, 51, pp.832-844, 2009</a:t>
            </a:r>
          </a:p>
          <a:p>
            <a:pPr marL="810000" indent="-514350" algn="just" eaLnBrk="1" hangingPunct="1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US" altLang="zh-TW" sz="3300" dirty="0">
                <a:latin typeface="Times New Roman" pitchFamily="18" charset="0"/>
              </a:rPr>
              <a:t>“Computer-assisted Language Learning (CALL) Systems”, Tutorial, </a:t>
            </a:r>
            <a:r>
              <a:rPr lang="en-US" altLang="zh-TW" sz="3300" dirty="0" err="1">
                <a:latin typeface="Times New Roman" pitchFamily="18" charset="0"/>
              </a:rPr>
              <a:t>Interspeech</a:t>
            </a:r>
            <a:r>
              <a:rPr lang="en-US" altLang="zh-TW" sz="3300" dirty="0">
                <a:latin typeface="Times New Roman" pitchFamily="18" charset="0"/>
              </a:rPr>
              <a:t> 2012</a:t>
            </a:r>
          </a:p>
          <a:p>
            <a:pPr marL="810000" indent="-514350" algn="just" eaLnBrk="1" hangingPunct="1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US" altLang="zh-TW" sz="3300" dirty="0">
                <a:latin typeface="Times New Roman" pitchFamily="18" charset="0"/>
              </a:rPr>
              <a:t>“A Recursive Dialogue Game for Personalized Computer-Aided Pronunciation Training”, IEEE/ACM Transactions on Audio, Speech and Language Processing, Vol. 23, No. 1, Jan 2015, pp. 127-141.</a:t>
            </a:r>
          </a:p>
          <a:p>
            <a:pPr marL="810000" indent="-514350" algn="just" eaLnBrk="1" hangingPunct="1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US" altLang="zh-TW" sz="3300" dirty="0">
                <a:latin typeface="Times New Roman" pitchFamily="18" charset="0"/>
              </a:rPr>
              <a:t>“Supervised Detection and Unsupervised Discovery of Pronunciation Error Patterns for Computer-Assisted Language Learning”, IEEE/ACM Transactions on Audio, Speech and Language Processing, Vol. 23, No. 3, Mar 2015, pp. 564-579.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FD13-612D-438A-A284-9C528A9AB7B2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2068259"/>
          </a:xfrm>
        </p:spPr>
        <p:txBody>
          <a:bodyPr>
            <a:spAutoFit/>
          </a:bodyPr>
          <a:lstStyle/>
          <a:p>
            <a:r>
              <a:rPr lang="en-US" altLang="zh-TW" sz="4200" b="1" dirty="0"/>
              <a:t>Tree-structured turn-taking dialogue </a:t>
            </a:r>
          </a:p>
          <a:p>
            <a:pPr lvl="1"/>
            <a:r>
              <a:rPr lang="en-US" altLang="zh-TW" sz="3600" dirty="0"/>
              <a:t>Restaurant scenario</a:t>
            </a:r>
          </a:p>
          <a:p>
            <a:pPr lvl="1"/>
            <a:r>
              <a:rPr lang="en-US" altLang="zh-TW" sz="3600" dirty="0"/>
              <a:t>9 sub-dialogues linked recursively</a:t>
            </a:r>
            <a:endParaRPr lang="en-US" altLang="zh-TW" sz="3600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156" name="圓角矩形 155"/>
          <p:cNvSpPr/>
          <p:nvPr/>
        </p:nvSpPr>
        <p:spPr bwMode="auto">
          <a:xfrm>
            <a:off x="3133207" y="3848150"/>
            <a:ext cx="2338388" cy="1485900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dirty="0"/>
          </a:p>
        </p:txBody>
      </p:sp>
      <p:sp>
        <p:nvSpPr>
          <p:cNvPr id="153" name="圓角矩形 152"/>
          <p:cNvSpPr/>
          <p:nvPr/>
        </p:nvSpPr>
        <p:spPr bwMode="auto">
          <a:xfrm>
            <a:off x="5511849" y="3848150"/>
            <a:ext cx="2336007" cy="1483518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dirty="0"/>
          </a:p>
        </p:txBody>
      </p:sp>
      <p:sp>
        <p:nvSpPr>
          <p:cNvPr id="154" name="圓角矩形 153"/>
          <p:cNvSpPr/>
          <p:nvPr/>
        </p:nvSpPr>
        <p:spPr bwMode="auto">
          <a:xfrm>
            <a:off x="8752213" y="5467402"/>
            <a:ext cx="2336006" cy="1488281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dirty="0"/>
          </a:p>
        </p:txBody>
      </p:sp>
      <p:sp>
        <p:nvSpPr>
          <p:cNvPr id="143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Dialogue Game </a:t>
            </a:r>
            <a:r>
              <a:rPr kumimoji="0" lang="en-US" altLang="zh-TW" dirty="0" smtClean="0">
                <a:ea typeface="微軟正黑體" charset="0"/>
              </a:rPr>
              <a:t>Script (2/2)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14343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60D00844-BC97-7742-8D30-5AD9D2961801}" type="slidenum">
              <a:rPr kumimoji="0" lang="zh-TW" altLang="en-US" sz="2400">
                <a:solidFill>
                  <a:schemeClr val="bg1"/>
                </a:solidFill>
                <a:cs typeface="Times New Roman" charset="0"/>
              </a:rPr>
              <a:pPr eaLnBrk="1" hangingPunct="1"/>
              <a:t>20</a:t>
            </a:fld>
            <a:endParaRPr kumimoji="0" lang="zh-TW" altLang="en-US" sz="2400">
              <a:solidFill>
                <a:schemeClr val="bg1"/>
              </a:solidFill>
              <a:cs typeface="Times New Roman" charset="0"/>
            </a:endParaRPr>
          </a:p>
        </p:txBody>
      </p:sp>
      <p:cxnSp>
        <p:nvCxnSpPr>
          <p:cNvPr id="115" name="直線箭頭接點 114"/>
          <p:cNvCxnSpPr>
            <a:cxnSpLocks noChangeShapeType="1"/>
            <a:stCxn id="132" idx="0"/>
            <a:endCxn id="150" idx="2"/>
          </p:cNvCxnSpPr>
          <p:nvPr/>
        </p:nvCxnSpPr>
        <p:spPr bwMode="auto">
          <a:xfrm flipV="1">
            <a:off x="3606255" y="5107833"/>
            <a:ext cx="645318" cy="576263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6" name="群組 115"/>
          <p:cNvGrpSpPr>
            <a:grpSpLocks/>
          </p:cNvGrpSpPr>
          <p:nvPr/>
        </p:nvGrpSpPr>
        <p:grpSpPr bwMode="auto">
          <a:xfrm>
            <a:off x="4452938" y="4631583"/>
            <a:ext cx="7562850" cy="1614488"/>
            <a:chOff x="1790138" y="4212197"/>
            <a:chExt cx="5359346" cy="1205673"/>
          </a:xfrm>
        </p:grpSpPr>
        <p:cxnSp>
          <p:nvCxnSpPr>
            <p:cNvPr id="117" name="直線箭頭接點 116"/>
            <p:cNvCxnSpPr>
              <a:cxnSpLocks noChangeShapeType="1"/>
            </p:cNvCxnSpPr>
            <p:nvPr/>
          </p:nvCxnSpPr>
          <p:spPr bwMode="auto">
            <a:xfrm>
              <a:off x="6687122" y="4619423"/>
              <a:ext cx="462362" cy="38944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直線箭頭接點 117"/>
            <p:cNvCxnSpPr>
              <a:cxnSpLocks noChangeShapeType="1"/>
            </p:cNvCxnSpPr>
            <p:nvPr/>
          </p:nvCxnSpPr>
          <p:spPr bwMode="auto">
            <a:xfrm>
              <a:off x="2340247" y="4221089"/>
              <a:ext cx="334115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直線箭頭接點 118"/>
            <p:cNvCxnSpPr>
              <a:cxnSpLocks noChangeShapeType="1"/>
            </p:cNvCxnSpPr>
            <p:nvPr/>
          </p:nvCxnSpPr>
          <p:spPr bwMode="auto">
            <a:xfrm flipV="1">
              <a:off x="4012512" y="4212197"/>
              <a:ext cx="335802" cy="889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直線箭頭接點 119"/>
            <p:cNvCxnSpPr>
              <a:cxnSpLocks noChangeShapeType="1"/>
            </p:cNvCxnSpPr>
            <p:nvPr/>
          </p:nvCxnSpPr>
          <p:spPr bwMode="auto">
            <a:xfrm>
              <a:off x="5684776" y="4212197"/>
              <a:ext cx="334115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直線箭頭接點 120"/>
            <p:cNvCxnSpPr>
              <a:cxnSpLocks noChangeShapeType="1"/>
            </p:cNvCxnSpPr>
            <p:nvPr/>
          </p:nvCxnSpPr>
          <p:spPr bwMode="auto">
            <a:xfrm flipH="1">
              <a:off x="1790138" y="5417870"/>
              <a:ext cx="342553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直線箭頭接點 121"/>
            <p:cNvCxnSpPr>
              <a:cxnSpLocks noChangeShapeType="1"/>
            </p:cNvCxnSpPr>
            <p:nvPr/>
          </p:nvCxnSpPr>
          <p:spPr bwMode="auto">
            <a:xfrm flipH="1">
              <a:off x="3280158" y="5417870"/>
              <a:ext cx="344240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" name="直線箭頭接點 122"/>
            <p:cNvCxnSpPr>
              <a:cxnSpLocks noChangeShapeType="1"/>
            </p:cNvCxnSpPr>
            <p:nvPr/>
          </p:nvCxnSpPr>
          <p:spPr bwMode="auto">
            <a:xfrm flipH="1">
              <a:off x="4758366" y="5417870"/>
              <a:ext cx="342552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直線箭頭接點 123"/>
            <p:cNvCxnSpPr>
              <a:cxnSpLocks noChangeShapeType="1"/>
            </p:cNvCxnSpPr>
            <p:nvPr/>
          </p:nvCxnSpPr>
          <p:spPr bwMode="auto">
            <a:xfrm flipH="1">
              <a:off x="6250073" y="5417870"/>
              <a:ext cx="342552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5" name="群組 124"/>
          <p:cNvGrpSpPr>
            <a:grpSpLocks/>
          </p:cNvGrpSpPr>
          <p:nvPr/>
        </p:nvGrpSpPr>
        <p:grpSpPr bwMode="auto">
          <a:xfrm>
            <a:off x="2663282" y="4062465"/>
            <a:ext cx="10260806" cy="2709863"/>
            <a:chOff x="683068" y="836712"/>
            <a:chExt cx="7273308" cy="2022729"/>
          </a:xfrm>
        </p:grpSpPr>
        <p:grpSp>
          <p:nvGrpSpPr>
            <p:cNvPr id="14440" name="群組 125"/>
            <p:cNvGrpSpPr>
              <a:grpSpLocks/>
            </p:cNvGrpSpPr>
            <p:nvPr/>
          </p:nvGrpSpPr>
          <p:grpSpPr bwMode="auto">
            <a:xfrm>
              <a:off x="683068" y="836712"/>
              <a:ext cx="7273308" cy="2022729"/>
              <a:chOff x="755076" y="3933056"/>
              <a:chExt cx="7273308" cy="2022729"/>
            </a:xfrm>
          </p:grpSpPr>
          <p:grpSp>
            <p:nvGrpSpPr>
              <p:cNvPr id="14442" name="群組 127"/>
              <p:cNvGrpSpPr>
                <a:grpSpLocks/>
              </p:cNvGrpSpPr>
              <p:nvPr/>
            </p:nvGrpSpPr>
            <p:grpSpPr bwMode="auto">
              <a:xfrm>
                <a:off x="2260872" y="5136614"/>
                <a:ext cx="1336970" cy="812666"/>
                <a:chOff x="2060533" y="581149"/>
                <a:chExt cx="1506196" cy="753098"/>
              </a:xfrm>
            </p:grpSpPr>
            <p:sp>
              <p:nvSpPr>
                <p:cNvPr id="151" name="圓角矩形 150"/>
                <p:cNvSpPr/>
                <p:nvPr/>
              </p:nvSpPr>
              <p:spPr>
                <a:xfrm>
                  <a:off x="2060355" y="58093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52" name="圓角矩形 4"/>
                <p:cNvSpPr/>
                <p:nvPr/>
              </p:nvSpPr>
              <p:spPr>
                <a:xfrm>
                  <a:off x="2098386" y="617173"/>
                  <a:ext cx="1429990" cy="6802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(8)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Bill paying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43" name="群組 128"/>
              <p:cNvGrpSpPr>
                <a:grpSpLocks/>
              </p:cNvGrpSpPr>
              <p:nvPr/>
            </p:nvGrpSpPr>
            <p:grpSpPr bwMode="auto">
              <a:xfrm>
                <a:off x="1213199" y="3941947"/>
                <a:ext cx="1336970" cy="812666"/>
                <a:chOff x="1595964" y="581149"/>
                <a:chExt cx="1506196" cy="753098"/>
              </a:xfrm>
            </p:grpSpPr>
            <p:sp>
              <p:nvSpPr>
                <p:cNvPr id="149" name="圓角矩形 148"/>
                <p:cNvSpPr/>
                <p:nvPr/>
              </p:nvSpPr>
              <p:spPr>
                <a:xfrm>
                  <a:off x="1595183" y="58114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50" name="圓角矩形 4"/>
                <p:cNvSpPr/>
                <p:nvPr/>
              </p:nvSpPr>
              <p:spPr>
                <a:xfrm>
                  <a:off x="1633215" y="619030"/>
                  <a:ext cx="1429990" cy="67698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(1) 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Phone invitation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44" name="群組 129"/>
              <p:cNvGrpSpPr>
                <a:grpSpLocks/>
              </p:cNvGrpSpPr>
              <p:nvPr/>
            </p:nvGrpSpPr>
            <p:grpSpPr bwMode="auto">
              <a:xfrm>
                <a:off x="3737719" y="5136614"/>
                <a:ext cx="1336970" cy="812666"/>
                <a:chOff x="2060533" y="581149"/>
                <a:chExt cx="1506196" cy="753098"/>
              </a:xfrm>
            </p:grpSpPr>
            <p:sp>
              <p:nvSpPr>
                <p:cNvPr id="147" name="圓角矩形 146"/>
                <p:cNvSpPr/>
                <p:nvPr/>
              </p:nvSpPr>
              <p:spPr>
                <a:xfrm>
                  <a:off x="2060461" y="58093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48" name="圓角矩形 4"/>
                <p:cNvSpPr/>
                <p:nvPr/>
              </p:nvSpPr>
              <p:spPr>
                <a:xfrm>
                  <a:off x="2096592" y="617173"/>
                  <a:ext cx="1433793" cy="6802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(7)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Chatting 2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45" name="群組 130"/>
              <p:cNvGrpSpPr>
                <a:grpSpLocks/>
              </p:cNvGrpSpPr>
              <p:nvPr/>
            </p:nvGrpSpPr>
            <p:grpSpPr bwMode="auto">
              <a:xfrm>
                <a:off x="5214567" y="5136614"/>
                <a:ext cx="1336970" cy="812666"/>
                <a:chOff x="2060533" y="581149"/>
                <a:chExt cx="1506196" cy="753098"/>
              </a:xfrm>
            </p:grpSpPr>
            <p:sp>
              <p:nvSpPr>
                <p:cNvPr id="145" name="圓角矩形 144"/>
                <p:cNvSpPr/>
                <p:nvPr/>
              </p:nvSpPr>
              <p:spPr>
                <a:xfrm>
                  <a:off x="2060568" y="58093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46" name="圓角矩形 4"/>
                <p:cNvSpPr/>
                <p:nvPr/>
              </p:nvSpPr>
              <p:spPr>
                <a:xfrm>
                  <a:off x="2098599" y="617173"/>
                  <a:ext cx="1429990" cy="6802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(6)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Meal serving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sp>
            <p:nvSpPr>
              <p:cNvPr id="132" name="圓角矩形 131"/>
              <p:cNvSpPr/>
              <p:nvPr/>
            </p:nvSpPr>
            <p:spPr>
              <a:xfrm>
                <a:off x="755076" y="5143493"/>
                <a:ext cx="1336844" cy="81229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grpSp>
            <p:nvGrpSpPr>
              <p:cNvPr id="14447" name="群組 132"/>
              <p:cNvGrpSpPr>
                <a:grpSpLocks/>
              </p:cNvGrpSpPr>
              <p:nvPr/>
            </p:nvGrpSpPr>
            <p:grpSpPr bwMode="auto">
              <a:xfrm>
                <a:off x="6691414" y="5136614"/>
                <a:ext cx="1336970" cy="812666"/>
                <a:chOff x="2060533" y="581149"/>
                <a:chExt cx="1506196" cy="753098"/>
              </a:xfrm>
            </p:grpSpPr>
            <p:sp>
              <p:nvSpPr>
                <p:cNvPr id="143" name="圓角矩形 142"/>
                <p:cNvSpPr/>
                <p:nvPr/>
              </p:nvSpPr>
              <p:spPr>
                <a:xfrm>
                  <a:off x="2060676" y="58093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44" name="圓角矩形 4"/>
                <p:cNvSpPr/>
                <p:nvPr/>
              </p:nvSpPr>
              <p:spPr>
                <a:xfrm>
                  <a:off x="2098707" y="617173"/>
                  <a:ext cx="1429990" cy="6802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(5)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Chatting 1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48" name="群組 133"/>
              <p:cNvGrpSpPr>
                <a:grpSpLocks/>
              </p:cNvGrpSpPr>
              <p:nvPr/>
            </p:nvGrpSpPr>
            <p:grpSpPr bwMode="auto">
              <a:xfrm>
                <a:off x="4557560" y="3933056"/>
                <a:ext cx="1336970" cy="812666"/>
                <a:chOff x="2060533" y="581149"/>
                <a:chExt cx="1506196" cy="753098"/>
              </a:xfrm>
            </p:grpSpPr>
            <p:sp>
              <p:nvSpPr>
                <p:cNvPr id="141" name="圓角矩形 140"/>
                <p:cNvSpPr/>
                <p:nvPr/>
              </p:nvSpPr>
              <p:spPr>
                <a:xfrm>
                  <a:off x="2061019" y="581149"/>
                  <a:ext cx="1506053" cy="75275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42" name="圓角矩形 4"/>
                <p:cNvSpPr/>
                <p:nvPr/>
              </p:nvSpPr>
              <p:spPr>
                <a:xfrm>
                  <a:off x="2099051" y="617386"/>
                  <a:ext cx="1429990" cy="680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(3)</a:t>
                  </a:r>
                </a:p>
                <a:p>
                  <a:pPr algn="ctr"/>
                  <a:r>
                    <a:rPr lang="en-US" altLang="zh-TW" sz="210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Meeting and directions</a:t>
                  </a:r>
                  <a:endParaRPr lang="zh-TW" altLang="en-US" sz="2100" b="1" dirty="0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49" name="群組 134"/>
              <p:cNvGrpSpPr>
                <a:grpSpLocks/>
              </p:cNvGrpSpPr>
              <p:nvPr/>
            </p:nvGrpSpPr>
            <p:grpSpPr bwMode="auto">
              <a:xfrm>
                <a:off x="6170429" y="3933056"/>
                <a:ext cx="1446102" cy="812666"/>
                <a:chOff x="2030475" y="571061"/>
                <a:chExt cx="1629142" cy="753098"/>
              </a:xfrm>
            </p:grpSpPr>
            <p:sp>
              <p:nvSpPr>
                <p:cNvPr id="139" name="圓角矩形 138"/>
                <p:cNvSpPr/>
                <p:nvPr/>
              </p:nvSpPr>
              <p:spPr>
                <a:xfrm>
                  <a:off x="2096511" y="571061"/>
                  <a:ext cx="1507957" cy="75275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40" name="圓角矩形 4"/>
                <p:cNvSpPr/>
                <p:nvPr/>
              </p:nvSpPr>
              <p:spPr>
                <a:xfrm>
                  <a:off x="2029956" y="589179"/>
                  <a:ext cx="1629657" cy="67862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(4)</a:t>
                  </a:r>
                </a:p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Seating and meal ordering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  <p:grpSp>
            <p:nvGrpSpPr>
              <p:cNvPr id="14450" name="群組 135"/>
              <p:cNvGrpSpPr>
                <a:grpSpLocks/>
              </p:cNvGrpSpPr>
              <p:nvPr/>
            </p:nvGrpSpPr>
            <p:grpSpPr bwMode="auto">
              <a:xfrm>
                <a:off x="2885379" y="3941947"/>
                <a:ext cx="1336970" cy="812666"/>
                <a:chOff x="2060533" y="581149"/>
                <a:chExt cx="1506196" cy="753098"/>
              </a:xfrm>
            </p:grpSpPr>
            <p:sp>
              <p:nvSpPr>
                <p:cNvPr id="137" name="圓角矩形 136"/>
                <p:cNvSpPr/>
                <p:nvPr/>
              </p:nvSpPr>
              <p:spPr>
                <a:xfrm>
                  <a:off x="2060387" y="581145"/>
                  <a:ext cx="1506053" cy="75275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38" name="圓角矩形 4"/>
                <p:cNvSpPr/>
                <p:nvPr/>
              </p:nvSpPr>
              <p:spPr>
                <a:xfrm>
                  <a:off x="2098419" y="619030"/>
                  <a:ext cx="1431891" cy="67698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lIns="114300" tIns="114300" rIns="114300" bIns="114300" anchor="ctr"/>
                <a:lstStyle/>
                <a:p>
                  <a:pPr algn="ctr"/>
                  <a:r>
                    <a:rPr lang="en-US" altLang="zh-TW" sz="2100" b="1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rPr>
                    <a:t>(2) Restaurant reservation</a:t>
                  </a:r>
                  <a:endParaRPr lang="zh-TW" altLang="en-US" sz="2100" b="1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endParaRPr>
                </a:p>
              </p:txBody>
            </p:sp>
          </p:grpSp>
        </p:grpSp>
        <p:sp>
          <p:nvSpPr>
            <p:cNvPr id="127" name="圓角矩形 4"/>
            <p:cNvSpPr/>
            <p:nvPr/>
          </p:nvSpPr>
          <p:spPr>
            <a:xfrm>
              <a:off x="716827" y="2080921"/>
              <a:ext cx="1271014" cy="734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114300" tIns="114300" rIns="114300" bIns="114300" anchor="ctr"/>
            <a:lstStyle/>
            <a:p>
              <a:pPr algn="ctr"/>
              <a:r>
                <a:rPr lang="en-US" altLang="zh-TW" sz="2100" b="1">
                  <a:solidFill>
                    <a:srgbClr val="000000"/>
                  </a:solidFill>
                  <a:latin typeface="Times New Roman" charset="0"/>
                  <a:ea typeface="新細明體" charset="0"/>
                  <a:cs typeface="Times New Roman" charset="0"/>
                </a:rPr>
                <a:t>(9)</a:t>
              </a:r>
            </a:p>
            <a:p>
              <a:pPr algn="ctr"/>
              <a:r>
                <a:rPr lang="en-US" altLang="zh-TW" sz="2100" b="1">
                  <a:solidFill>
                    <a:srgbClr val="000000"/>
                  </a:solidFill>
                  <a:latin typeface="Times New Roman" charset="0"/>
                  <a:ea typeface="新細明體" charset="0"/>
                  <a:cs typeface="Times New Roman" charset="0"/>
                </a:rPr>
                <a:t>Saying goodbye</a:t>
              </a:r>
              <a:endParaRPr lang="zh-TW" altLang="en-US" sz="2100" b="1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endParaRPr>
            </a:p>
          </p:txBody>
        </p:sp>
      </p:grpSp>
      <p:grpSp>
        <p:nvGrpSpPr>
          <p:cNvPr id="84" name="群組 4"/>
          <p:cNvGrpSpPr>
            <a:grpSpLocks/>
          </p:cNvGrpSpPr>
          <p:nvPr/>
        </p:nvGrpSpPr>
        <p:grpSpPr bwMode="auto">
          <a:xfrm>
            <a:off x="13949662" y="3764360"/>
            <a:ext cx="1243013" cy="973932"/>
            <a:chOff x="6172200" y="1554163"/>
            <a:chExt cx="2743200" cy="1979612"/>
          </a:xfrm>
        </p:grpSpPr>
        <p:sp>
          <p:nvSpPr>
            <p:cNvPr id="85" name="橢圓 84"/>
            <p:cNvSpPr/>
            <p:nvPr/>
          </p:nvSpPr>
          <p:spPr bwMode="auto">
            <a:xfrm>
              <a:off x="7281040" y="1554163"/>
              <a:ext cx="110360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 bwMode="auto">
            <a:xfrm>
              <a:off x="6750269" y="2013976"/>
              <a:ext cx="110357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 bwMode="auto">
            <a:xfrm>
              <a:off x="7281040" y="2096257"/>
              <a:ext cx="110360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 bwMode="auto">
            <a:xfrm>
              <a:off x="7948448" y="2013976"/>
              <a:ext cx="110357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 bwMode="auto">
            <a:xfrm>
              <a:off x="6172200" y="2638351"/>
              <a:ext cx="105103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 bwMode="auto">
            <a:xfrm>
              <a:off x="6629398" y="2735153"/>
              <a:ext cx="110360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 bwMode="auto">
            <a:xfrm>
              <a:off x="7160172" y="2778716"/>
              <a:ext cx="110357" cy="10648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 bwMode="auto">
            <a:xfrm>
              <a:off x="7643648" y="2798076"/>
              <a:ext cx="110357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 bwMode="auto">
            <a:xfrm>
              <a:off x="8011510" y="2778716"/>
              <a:ext cx="105103" cy="10648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 bwMode="auto">
            <a:xfrm>
              <a:off x="8500240" y="2744833"/>
              <a:ext cx="110360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 bwMode="auto">
            <a:xfrm>
              <a:off x="8810297" y="2454426"/>
              <a:ext cx="105103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 bwMode="auto">
            <a:xfrm>
              <a:off x="6324598" y="3315968"/>
              <a:ext cx="110360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 bwMode="auto">
            <a:xfrm>
              <a:off x="6844862" y="3427292"/>
              <a:ext cx="110357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 bwMode="auto">
            <a:xfrm>
              <a:off x="7217978" y="3427292"/>
              <a:ext cx="110360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 bwMode="auto">
            <a:xfrm>
              <a:off x="8626364" y="3432131"/>
              <a:ext cx="105103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 bwMode="auto">
            <a:xfrm>
              <a:off x="8064062" y="3335328"/>
              <a:ext cx="110357" cy="10164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 bwMode="auto">
            <a:xfrm>
              <a:off x="7675179" y="3427292"/>
              <a:ext cx="110357" cy="10164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102" name="直線接點 101"/>
            <p:cNvCxnSpPr>
              <a:stCxn id="85" idx="3"/>
              <a:endCxn id="86" idx="7"/>
            </p:cNvCxnSpPr>
            <p:nvPr/>
          </p:nvCxnSpPr>
          <p:spPr bwMode="auto">
            <a:xfrm flipH="1">
              <a:off x="6844862" y="1641285"/>
              <a:ext cx="451945" cy="3872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stCxn id="85" idx="4"/>
              <a:endCxn id="87" idx="0"/>
            </p:cNvCxnSpPr>
            <p:nvPr/>
          </p:nvCxnSpPr>
          <p:spPr bwMode="auto">
            <a:xfrm>
              <a:off x="7338848" y="1655807"/>
              <a:ext cx="0" cy="4404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>
              <a:stCxn id="85" idx="5"/>
              <a:endCxn id="88" idx="1"/>
            </p:cNvCxnSpPr>
            <p:nvPr/>
          </p:nvCxnSpPr>
          <p:spPr bwMode="auto">
            <a:xfrm>
              <a:off x="7375633" y="1641285"/>
              <a:ext cx="588579" cy="3872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86" idx="3"/>
              <a:endCxn id="89" idx="7"/>
            </p:cNvCxnSpPr>
            <p:nvPr/>
          </p:nvCxnSpPr>
          <p:spPr bwMode="auto">
            <a:xfrm flipH="1">
              <a:off x="6261536" y="2101098"/>
              <a:ext cx="504497" cy="5517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86" idx="4"/>
              <a:endCxn id="90" idx="0"/>
            </p:cNvCxnSpPr>
            <p:nvPr/>
          </p:nvCxnSpPr>
          <p:spPr bwMode="auto">
            <a:xfrm flipH="1">
              <a:off x="6681950" y="2115617"/>
              <a:ext cx="120871" cy="619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86" idx="5"/>
              <a:endCxn id="91" idx="1"/>
            </p:cNvCxnSpPr>
            <p:nvPr/>
          </p:nvCxnSpPr>
          <p:spPr bwMode="auto">
            <a:xfrm>
              <a:off x="6844862" y="2101098"/>
              <a:ext cx="331074" cy="696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stCxn id="87" idx="3"/>
              <a:endCxn id="90" idx="7"/>
            </p:cNvCxnSpPr>
            <p:nvPr/>
          </p:nvCxnSpPr>
          <p:spPr bwMode="auto">
            <a:xfrm flipH="1">
              <a:off x="6723991" y="2183379"/>
              <a:ext cx="572815" cy="5662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87" idx="4"/>
              <a:endCxn id="91" idx="0"/>
            </p:cNvCxnSpPr>
            <p:nvPr/>
          </p:nvCxnSpPr>
          <p:spPr bwMode="auto">
            <a:xfrm flipH="1">
              <a:off x="7217978" y="2197901"/>
              <a:ext cx="120871" cy="5808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>
              <a:stCxn id="87" idx="5"/>
              <a:endCxn id="92" idx="1"/>
            </p:cNvCxnSpPr>
            <p:nvPr/>
          </p:nvCxnSpPr>
          <p:spPr bwMode="auto">
            <a:xfrm>
              <a:off x="7375633" y="2183379"/>
              <a:ext cx="283779" cy="629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87" idx="5"/>
              <a:endCxn id="93" idx="1"/>
            </p:cNvCxnSpPr>
            <p:nvPr/>
          </p:nvCxnSpPr>
          <p:spPr bwMode="auto">
            <a:xfrm>
              <a:off x="7375633" y="2183379"/>
              <a:ext cx="651641" cy="6146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>
              <a:stCxn id="88" idx="4"/>
              <a:endCxn id="92" idx="7"/>
            </p:cNvCxnSpPr>
            <p:nvPr/>
          </p:nvCxnSpPr>
          <p:spPr bwMode="auto">
            <a:xfrm flipH="1">
              <a:off x="7738241" y="2115617"/>
              <a:ext cx="262759" cy="696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>
              <a:stCxn id="88" idx="5"/>
              <a:endCxn id="94" idx="1"/>
            </p:cNvCxnSpPr>
            <p:nvPr/>
          </p:nvCxnSpPr>
          <p:spPr bwMode="auto">
            <a:xfrm>
              <a:off x="8043041" y="2101098"/>
              <a:ext cx="472966" cy="6582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88" idx="5"/>
              <a:endCxn id="95" idx="1"/>
            </p:cNvCxnSpPr>
            <p:nvPr/>
          </p:nvCxnSpPr>
          <p:spPr bwMode="auto">
            <a:xfrm>
              <a:off x="8043041" y="2101098"/>
              <a:ext cx="783019" cy="3678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>
              <a:stCxn id="90" idx="4"/>
              <a:endCxn id="96" idx="0"/>
            </p:cNvCxnSpPr>
            <p:nvPr/>
          </p:nvCxnSpPr>
          <p:spPr bwMode="auto">
            <a:xfrm flipH="1">
              <a:off x="6377150" y="2836797"/>
              <a:ext cx="304800" cy="479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>
              <a:stCxn id="90" idx="4"/>
              <a:endCxn id="98" idx="1"/>
            </p:cNvCxnSpPr>
            <p:nvPr/>
          </p:nvCxnSpPr>
          <p:spPr bwMode="auto">
            <a:xfrm>
              <a:off x="6681950" y="2836797"/>
              <a:ext cx="551795" cy="605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>
              <a:stCxn id="91" idx="4"/>
              <a:endCxn id="97" idx="0"/>
            </p:cNvCxnSpPr>
            <p:nvPr/>
          </p:nvCxnSpPr>
          <p:spPr bwMode="auto">
            <a:xfrm flipH="1">
              <a:off x="6902667" y="2885198"/>
              <a:ext cx="315310" cy="5420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>
              <a:stCxn id="91" idx="4"/>
              <a:endCxn id="101" idx="0"/>
            </p:cNvCxnSpPr>
            <p:nvPr/>
          </p:nvCxnSpPr>
          <p:spPr bwMode="auto">
            <a:xfrm>
              <a:off x="7217978" y="2885198"/>
              <a:ext cx="509753" cy="5420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>
              <a:stCxn id="92" idx="4"/>
              <a:endCxn id="98" idx="7"/>
            </p:cNvCxnSpPr>
            <p:nvPr/>
          </p:nvCxnSpPr>
          <p:spPr bwMode="auto">
            <a:xfrm flipH="1">
              <a:off x="7307317" y="2899717"/>
              <a:ext cx="388883" cy="5420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93" idx="4"/>
              <a:endCxn id="100" idx="0"/>
            </p:cNvCxnSpPr>
            <p:nvPr/>
          </p:nvCxnSpPr>
          <p:spPr bwMode="auto">
            <a:xfrm>
              <a:off x="8064062" y="2885198"/>
              <a:ext cx="52552" cy="45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93" idx="4"/>
              <a:endCxn id="99" idx="1"/>
            </p:cNvCxnSpPr>
            <p:nvPr/>
          </p:nvCxnSpPr>
          <p:spPr bwMode="auto">
            <a:xfrm>
              <a:off x="8064062" y="2885198"/>
              <a:ext cx="578069" cy="5614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群組 229"/>
          <p:cNvGrpSpPr>
            <a:grpSpLocks/>
          </p:cNvGrpSpPr>
          <p:nvPr/>
        </p:nvGrpSpPr>
        <p:grpSpPr bwMode="auto">
          <a:xfrm>
            <a:off x="14328280" y="4414441"/>
            <a:ext cx="304969" cy="868437"/>
            <a:chOff x="1769414" y="4036693"/>
            <a:chExt cx="286480" cy="703979"/>
          </a:xfrm>
        </p:grpSpPr>
        <p:sp>
          <p:nvSpPr>
            <p:cNvPr id="14401" name="文字方塊 24"/>
            <p:cNvSpPr txBox="1">
              <a:spLocks noChangeArrowheads="1"/>
            </p:cNvSpPr>
            <p:nvPr/>
          </p:nvSpPr>
          <p:spPr bwMode="auto">
            <a:xfrm>
              <a:off x="1769414" y="4036693"/>
              <a:ext cx="283396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  <p:sp>
          <p:nvSpPr>
            <p:cNvPr id="14402" name="文字方塊 25"/>
            <p:cNvSpPr txBox="1">
              <a:spLocks noChangeArrowheads="1"/>
            </p:cNvSpPr>
            <p:nvPr/>
          </p:nvSpPr>
          <p:spPr bwMode="auto">
            <a:xfrm>
              <a:off x="1772498" y="4216738"/>
              <a:ext cx="283396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</p:grpSp>
      <p:cxnSp>
        <p:nvCxnSpPr>
          <p:cNvPr id="240" name="直線接點 239"/>
          <p:cNvCxnSpPr>
            <a:cxnSpLocks noChangeShapeType="1"/>
          </p:cNvCxnSpPr>
          <p:nvPr/>
        </p:nvCxnSpPr>
        <p:spPr bwMode="auto">
          <a:xfrm>
            <a:off x="13356728" y="2227970"/>
            <a:ext cx="0" cy="442912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肘形接點 242"/>
          <p:cNvCxnSpPr>
            <a:cxnSpLocks noChangeShapeType="1"/>
            <a:endCxn id="136" idx="0"/>
          </p:cNvCxnSpPr>
          <p:nvPr/>
        </p:nvCxnSpPr>
        <p:spPr bwMode="auto">
          <a:xfrm>
            <a:off x="13356728" y="2252269"/>
            <a:ext cx="1162050" cy="433388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" name="群組 56"/>
          <p:cNvGrpSpPr>
            <a:grpSpLocks/>
          </p:cNvGrpSpPr>
          <p:nvPr/>
        </p:nvGrpSpPr>
        <p:grpSpPr bwMode="auto">
          <a:xfrm>
            <a:off x="14004428" y="2685657"/>
            <a:ext cx="1078707" cy="1078706"/>
            <a:chOff x="7740352" y="3789040"/>
            <a:chExt cx="720080" cy="720080"/>
          </a:xfrm>
        </p:grpSpPr>
        <p:grpSp>
          <p:nvGrpSpPr>
            <p:cNvPr id="14377" name="群組 4"/>
            <p:cNvGrpSpPr>
              <a:grpSpLocks/>
            </p:cNvGrpSpPr>
            <p:nvPr/>
          </p:nvGrpSpPr>
          <p:grpSpPr bwMode="auto">
            <a:xfrm>
              <a:off x="7740352" y="3789040"/>
              <a:ext cx="720080" cy="720080"/>
              <a:chOff x="6630265" y="1554163"/>
              <a:chExt cx="1486548" cy="1975018"/>
            </a:xfrm>
          </p:grpSpPr>
          <p:sp>
            <p:nvSpPr>
              <p:cNvPr id="136" name="橢圓 135"/>
              <p:cNvSpPr/>
              <p:nvPr/>
            </p:nvSpPr>
            <p:spPr bwMode="auto">
              <a:xfrm>
                <a:off x="7283297" y="1554163"/>
                <a:ext cx="108290" cy="100276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5" name="橢圓 154"/>
              <p:cNvSpPr/>
              <p:nvPr/>
            </p:nvSpPr>
            <p:spPr bwMode="auto">
              <a:xfrm>
                <a:off x="6748401" y="2011948"/>
                <a:ext cx="111573" cy="10463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7" name="橢圓 156"/>
              <p:cNvSpPr/>
              <p:nvPr/>
            </p:nvSpPr>
            <p:spPr bwMode="auto">
              <a:xfrm>
                <a:off x="7283297" y="2099145"/>
                <a:ext cx="108290" cy="100278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8" name="橢圓 157"/>
              <p:cNvSpPr/>
              <p:nvPr/>
            </p:nvSpPr>
            <p:spPr bwMode="auto">
              <a:xfrm>
                <a:off x="7949452" y="2011948"/>
                <a:ext cx="108293" cy="10463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0" name="橢圓 159"/>
              <p:cNvSpPr/>
              <p:nvPr/>
            </p:nvSpPr>
            <p:spPr bwMode="auto">
              <a:xfrm>
                <a:off x="6630265" y="2731327"/>
                <a:ext cx="108293" cy="10463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1" name="橢圓 160"/>
              <p:cNvSpPr/>
              <p:nvPr/>
            </p:nvSpPr>
            <p:spPr bwMode="auto">
              <a:xfrm>
                <a:off x="7161878" y="2779284"/>
                <a:ext cx="108293" cy="10463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2" name="橢圓 161"/>
              <p:cNvSpPr/>
              <p:nvPr/>
            </p:nvSpPr>
            <p:spPr bwMode="auto">
              <a:xfrm>
                <a:off x="7644268" y="2796723"/>
                <a:ext cx="108290" cy="100278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3" name="橢圓 162"/>
              <p:cNvSpPr/>
              <p:nvPr/>
            </p:nvSpPr>
            <p:spPr bwMode="auto">
              <a:xfrm>
                <a:off x="8008520" y="2779284"/>
                <a:ext cx="108293" cy="10463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8" name="橢圓 167"/>
              <p:cNvSpPr/>
              <p:nvPr/>
            </p:nvSpPr>
            <p:spPr bwMode="auto">
              <a:xfrm>
                <a:off x="7217665" y="3428905"/>
                <a:ext cx="108290" cy="100276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cxnSp>
            <p:nvCxnSpPr>
              <p:cNvPr id="172" name="直線接點 171"/>
              <p:cNvCxnSpPr>
                <a:stCxn id="136" idx="3"/>
                <a:endCxn id="155" idx="7"/>
              </p:cNvCxnSpPr>
              <p:nvPr/>
            </p:nvCxnSpPr>
            <p:spPr bwMode="auto">
              <a:xfrm flipH="1">
                <a:off x="6843567" y="1641360"/>
                <a:ext cx="456136" cy="3880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>
                <a:stCxn id="136" idx="4"/>
                <a:endCxn id="157" idx="0"/>
              </p:cNvCxnSpPr>
              <p:nvPr/>
            </p:nvCxnSpPr>
            <p:spPr bwMode="auto">
              <a:xfrm>
                <a:off x="7335802" y="1654439"/>
                <a:ext cx="0" cy="4447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接點 173"/>
              <p:cNvCxnSpPr>
                <a:stCxn id="136" idx="5"/>
                <a:endCxn id="158" idx="1"/>
              </p:cNvCxnSpPr>
              <p:nvPr/>
            </p:nvCxnSpPr>
            <p:spPr bwMode="auto">
              <a:xfrm>
                <a:off x="7375180" y="1641360"/>
                <a:ext cx="590681" cy="3880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接點 175"/>
              <p:cNvCxnSpPr>
                <a:stCxn id="155" idx="4"/>
                <a:endCxn id="160" idx="0"/>
              </p:cNvCxnSpPr>
              <p:nvPr/>
            </p:nvCxnSpPr>
            <p:spPr bwMode="auto">
              <a:xfrm flipH="1">
                <a:off x="6682770" y="2116584"/>
                <a:ext cx="121419" cy="6147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155" idx="5"/>
                <a:endCxn id="161" idx="1"/>
              </p:cNvCxnSpPr>
              <p:nvPr/>
            </p:nvCxnSpPr>
            <p:spPr bwMode="auto">
              <a:xfrm>
                <a:off x="6843567" y="2099145"/>
                <a:ext cx="334719" cy="6975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>
                <a:stCxn id="157" idx="3"/>
                <a:endCxn id="160" idx="7"/>
              </p:cNvCxnSpPr>
              <p:nvPr/>
            </p:nvCxnSpPr>
            <p:spPr bwMode="auto">
              <a:xfrm flipH="1">
                <a:off x="6722149" y="2186342"/>
                <a:ext cx="577555" cy="5624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/>
              <p:cNvCxnSpPr>
                <a:stCxn id="157" idx="4"/>
                <a:endCxn id="161" idx="0"/>
              </p:cNvCxnSpPr>
              <p:nvPr/>
            </p:nvCxnSpPr>
            <p:spPr bwMode="auto">
              <a:xfrm flipH="1">
                <a:off x="7217665" y="2199423"/>
                <a:ext cx="118136" cy="579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/>
              <p:cNvCxnSpPr>
                <a:stCxn id="157" idx="5"/>
                <a:endCxn id="162" idx="1"/>
              </p:cNvCxnSpPr>
              <p:nvPr/>
            </p:nvCxnSpPr>
            <p:spPr bwMode="auto">
              <a:xfrm>
                <a:off x="7375180" y="2186342"/>
                <a:ext cx="285495" cy="6234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>
                <a:stCxn id="157" idx="5"/>
                <a:endCxn id="163" idx="1"/>
              </p:cNvCxnSpPr>
              <p:nvPr/>
            </p:nvCxnSpPr>
            <p:spPr bwMode="auto">
              <a:xfrm>
                <a:off x="7375180" y="2186342"/>
                <a:ext cx="649749" cy="6103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>
                <a:stCxn id="158" idx="4"/>
                <a:endCxn id="162" idx="7"/>
              </p:cNvCxnSpPr>
              <p:nvPr/>
            </p:nvCxnSpPr>
            <p:spPr bwMode="auto">
              <a:xfrm flipH="1">
                <a:off x="7736152" y="2116584"/>
                <a:ext cx="265805" cy="693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/>
              <p:cNvCxnSpPr>
                <a:stCxn id="160" idx="4"/>
                <a:endCxn id="168" idx="1"/>
              </p:cNvCxnSpPr>
              <p:nvPr/>
            </p:nvCxnSpPr>
            <p:spPr bwMode="auto">
              <a:xfrm>
                <a:off x="6682770" y="2835964"/>
                <a:ext cx="551302" cy="6060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>
                <a:stCxn id="161" idx="4"/>
                <a:endCxn id="168" idx="0"/>
              </p:cNvCxnSpPr>
              <p:nvPr/>
            </p:nvCxnSpPr>
            <p:spPr bwMode="auto">
              <a:xfrm>
                <a:off x="7217665" y="2883921"/>
                <a:ext cx="55785" cy="5449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>
                <a:stCxn id="162" idx="4"/>
                <a:endCxn id="168" idx="7"/>
              </p:cNvCxnSpPr>
              <p:nvPr/>
            </p:nvCxnSpPr>
            <p:spPr bwMode="auto">
              <a:xfrm flipH="1">
                <a:off x="7309549" y="2897002"/>
                <a:ext cx="390505" cy="5449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直線接點 244"/>
            <p:cNvCxnSpPr>
              <a:stCxn id="163" idx="4"/>
              <a:endCxn id="168" idx="7"/>
            </p:cNvCxnSpPr>
            <p:nvPr/>
          </p:nvCxnSpPr>
          <p:spPr bwMode="auto">
            <a:xfrm flipH="1">
              <a:off x="8069395" y="4273862"/>
              <a:ext cx="365603" cy="2034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群組 4"/>
          <p:cNvGrpSpPr>
            <a:grpSpLocks/>
          </p:cNvGrpSpPr>
          <p:nvPr/>
        </p:nvGrpSpPr>
        <p:grpSpPr bwMode="auto">
          <a:xfrm>
            <a:off x="14004428" y="5276457"/>
            <a:ext cx="1078707" cy="1081088"/>
            <a:chOff x="6630265" y="1554163"/>
            <a:chExt cx="1486548" cy="1975018"/>
          </a:xfrm>
        </p:grpSpPr>
        <p:sp>
          <p:nvSpPr>
            <p:cNvPr id="256" name="橢圓 255"/>
            <p:cNvSpPr/>
            <p:nvPr/>
          </p:nvSpPr>
          <p:spPr bwMode="auto">
            <a:xfrm>
              <a:off x="7283297" y="1554163"/>
              <a:ext cx="108290" cy="10005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7" name="橢圓 256"/>
            <p:cNvSpPr/>
            <p:nvPr/>
          </p:nvSpPr>
          <p:spPr bwMode="auto">
            <a:xfrm>
              <a:off x="6748401" y="2010939"/>
              <a:ext cx="111573" cy="10440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8" name="橢圓 257"/>
            <p:cNvSpPr/>
            <p:nvPr/>
          </p:nvSpPr>
          <p:spPr bwMode="auto">
            <a:xfrm>
              <a:off x="7283297" y="2097944"/>
              <a:ext cx="108290" cy="10440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9" name="橢圓 258"/>
            <p:cNvSpPr/>
            <p:nvPr/>
          </p:nvSpPr>
          <p:spPr bwMode="auto">
            <a:xfrm>
              <a:off x="7949452" y="2010939"/>
              <a:ext cx="108293" cy="10440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0" name="橢圓 259"/>
            <p:cNvSpPr/>
            <p:nvPr/>
          </p:nvSpPr>
          <p:spPr bwMode="auto">
            <a:xfrm>
              <a:off x="6630265" y="2733082"/>
              <a:ext cx="108293" cy="10440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1" name="橢圓 260"/>
            <p:cNvSpPr/>
            <p:nvPr/>
          </p:nvSpPr>
          <p:spPr bwMode="auto">
            <a:xfrm>
              <a:off x="7161878" y="2780936"/>
              <a:ext cx="108293" cy="10005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2" name="橢圓 261"/>
            <p:cNvSpPr/>
            <p:nvPr/>
          </p:nvSpPr>
          <p:spPr bwMode="auto">
            <a:xfrm>
              <a:off x="7644268" y="2798337"/>
              <a:ext cx="108290" cy="10005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3" name="橢圓 262"/>
            <p:cNvSpPr/>
            <p:nvPr/>
          </p:nvSpPr>
          <p:spPr bwMode="auto">
            <a:xfrm>
              <a:off x="8008520" y="2780936"/>
              <a:ext cx="108293" cy="10005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4" name="橢圓 263"/>
            <p:cNvSpPr/>
            <p:nvPr/>
          </p:nvSpPr>
          <p:spPr bwMode="auto">
            <a:xfrm>
              <a:off x="7217665" y="3429124"/>
              <a:ext cx="108290" cy="10005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265" name="直線接點 264"/>
            <p:cNvCxnSpPr>
              <a:stCxn id="256" idx="3"/>
              <a:endCxn id="257" idx="7"/>
            </p:cNvCxnSpPr>
            <p:nvPr/>
          </p:nvCxnSpPr>
          <p:spPr bwMode="auto">
            <a:xfrm flipH="1">
              <a:off x="6843567" y="1641168"/>
              <a:ext cx="456136" cy="38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接點 265"/>
            <p:cNvCxnSpPr>
              <a:stCxn id="256" idx="4"/>
              <a:endCxn id="258" idx="0"/>
            </p:cNvCxnSpPr>
            <p:nvPr/>
          </p:nvCxnSpPr>
          <p:spPr bwMode="auto">
            <a:xfrm>
              <a:off x="7335802" y="1654218"/>
              <a:ext cx="0" cy="4437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接點 266"/>
            <p:cNvCxnSpPr>
              <a:stCxn id="256" idx="5"/>
              <a:endCxn id="259" idx="1"/>
            </p:cNvCxnSpPr>
            <p:nvPr/>
          </p:nvCxnSpPr>
          <p:spPr bwMode="auto">
            <a:xfrm>
              <a:off x="7375180" y="1641168"/>
              <a:ext cx="590681" cy="38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接點 267"/>
            <p:cNvCxnSpPr>
              <a:stCxn id="257" idx="4"/>
              <a:endCxn id="260" idx="0"/>
            </p:cNvCxnSpPr>
            <p:nvPr/>
          </p:nvCxnSpPr>
          <p:spPr bwMode="auto">
            <a:xfrm flipH="1">
              <a:off x="6682770" y="2115345"/>
              <a:ext cx="121419" cy="61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線接點 268"/>
            <p:cNvCxnSpPr>
              <a:stCxn id="257" idx="5"/>
              <a:endCxn id="261" idx="1"/>
            </p:cNvCxnSpPr>
            <p:nvPr/>
          </p:nvCxnSpPr>
          <p:spPr bwMode="auto">
            <a:xfrm>
              <a:off x="6843567" y="2097944"/>
              <a:ext cx="334719" cy="6960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接點 269"/>
            <p:cNvCxnSpPr>
              <a:stCxn id="258" idx="3"/>
              <a:endCxn id="260" idx="7"/>
            </p:cNvCxnSpPr>
            <p:nvPr/>
          </p:nvCxnSpPr>
          <p:spPr bwMode="auto">
            <a:xfrm flipH="1">
              <a:off x="6722149" y="2184949"/>
              <a:ext cx="577555" cy="5655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接點 270"/>
            <p:cNvCxnSpPr>
              <a:stCxn id="258" idx="4"/>
              <a:endCxn id="261" idx="0"/>
            </p:cNvCxnSpPr>
            <p:nvPr/>
          </p:nvCxnSpPr>
          <p:spPr bwMode="auto">
            <a:xfrm flipH="1">
              <a:off x="7217665" y="2202350"/>
              <a:ext cx="118136" cy="5785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接點 271"/>
            <p:cNvCxnSpPr>
              <a:stCxn id="258" idx="5"/>
              <a:endCxn id="262" idx="1"/>
            </p:cNvCxnSpPr>
            <p:nvPr/>
          </p:nvCxnSpPr>
          <p:spPr bwMode="auto">
            <a:xfrm>
              <a:off x="7375180" y="2184949"/>
              <a:ext cx="285495" cy="626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接點 272"/>
            <p:cNvCxnSpPr>
              <a:stCxn id="258" idx="5"/>
              <a:endCxn id="263" idx="1"/>
            </p:cNvCxnSpPr>
            <p:nvPr/>
          </p:nvCxnSpPr>
          <p:spPr bwMode="auto">
            <a:xfrm>
              <a:off x="7375180" y="2184949"/>
              <a:ext cx="649749" cy="6090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接點 273"/>
            <p:cNvCxnSpPr>
              <a:stCxn id="259" idx="4"/>
              <a:endCxn id="262" idx="7"/>
            </p:cNvCxnSpPr>
            <p:nvPr/>
          </p:nvCxnSpPr>
          <p:spPr bwMode="auto">
            <a:xfrm flipH="1">
              <a:off x="7736152" y="2115345"/>
              <a:ext cx="265805" cy="6960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接點 274"/>
            <p:cNvCxnSpPr>
              <a:stCxn id="260" idx="4"/>
              <a:endCxn id="264" idx="1"/>
            </p:cNvCxnSpPr>
            <p:nvPr/>
          </p:nvCxnSpPr>
          <p:spPr bwMode="auto">
            <a:xfrm>
              <a:off x="6682770" y="2837488"/>
              <a:ext cx="551302" cy="6046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接點 275"/>
            <p:cNvCxnSpPr>
              <a:stCxn id="261" idx="4"/>
              <a:endCxn id="264" idx="0"/>
            </p:cNvCxnSpPr>
            <p:nvPr/>
          </p:nvCxnSpPr>
          <p:spPr bwMode="auto">
            <a:xfrm>
              <a:off x="7217665" y="2880991"/>
              <a:ext cx="55785" cy="5481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線接點 276"/>
            <p:cNvCxnSpPr>
              <a:stCxn id="262" idx="4"/>
              <a:endCxn id="264" idx="7"/>
            </p:cNvCxnSpPr>
            <p:nvPr/>
          </p:nvCxnSpPr>
          <p:spPr bwMode="auto">
            <a:xfrm flipH="1">
              <a:off x="7309549" y="2898392"/>
              <a:ext cx="390505" cy="543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肘形接點 48"/>
          <p:cNvCxnSpPr>
            <a:cxnSpLocks noChangeShapeType="1"/>
            <a:stCxn id="264" idx="4"/>
          </p:cNvCxnSpPr>
          <p:nvPr/>
        </p:nvCxnSpPr>
        <p:spPr bwMode="auto">
          <a:xfrm rot="5400000">
            <a:off x="13752015" y="5962255"/>
            <a:ext cx="323850" cy="1114425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矩形 158"/>
          <p:cNvSpPr/>
          <p:nvPr/>
        </p:nvSpPr>
        <p:spPr>
          <a:xfrm>
            <a:off x="2286000" y="7520560"/>
            <a:ext cx="13716000" cy="25299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14425" lvl="1" indent="-428625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Almost infinite number of paths within the recursive trees</a:t>
            </a:r>
          </a:p>
          <a:p>
            <a:pPr marL="1114425" lvl="1" indent="-428625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Different paths contain different distributions of the pronunciation units for practice</a:t>
            </a:r>
          </a:p>
          <a:p>
            <a:pPr marL="1114425" lvl="1" indent="-428625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Different paths good for different learners</a:t>
            </a:r>
          </a:p>
        </p:txBody>
      </p:sp>
      <p:sp>
        <p:nvSpPr>
          <p:cNvPr id="164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20</a:t>
            </a:r>
            <a:endParaRPr lang="zh-TW" altLang="en-US" sz="2400" dirty="0"/>
          </a:p>
        </p:txBody>
      </p:sp>
      <p:pic>
        <p:nvPicPr>
          <p:cNvPr id="165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697" y="6312486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92" y="6338995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4973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6" grpId="3" animBg="1"/>
      <p:bldP spid="153" grpId="0" animBg="1"/>
      <p:bldP spid="153" grpId="1" animBg="1"/>
      <p:bldP spid="153" grpId="2" animBg="1"/>
      <p:bldP spid="153" grpId="3" animBg="1"/>
      <p:bldP spid="154" grpId="0" animBg="1"/>
      <p:bldP spid="154" grpId="1" animBg="1"/>
      <p:bldP spid="154" grpId="2" animBg="1"/>
      <p:bldP spid="154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1754326"/>
          </a:xfrm>
        </p:spPr>
        <p:txBody>
          <a:bodyPr>
            <a:spAutoFit/>
          </a:bodyPr>
          <a:lstStyle/>
          <a:p>
            <a:r>
              <a:rPr lang="en-US" altLang="zh-TW" sz="3600" b="1" dirty="0"/>
              <a:t>Based on  the recursive dialogue script, the system provides </a:t>
            </a:r>
            <a:r>
              <a:rPr lang="en-US" altLang="zh-TW" sz="3600" b="1" dirty="0">
                <a:solidFill>
                  <a:srgbClr val="FF0000"/>
                </a:solidFill>
              </a:rPr>
              <a:t>personalized learning materials </a:t>
            </a:r>
            <a:r>
              <a:rPr lang="en-US" altLang="zh-TW" sz="3600" b="1" dirty="0"/>
              <a:t>for each individual learner considering his </a:t>
            </a:r>
            <a:r>
              <a:rPr lang="en-US" altLang="zh-TW" sz="3600" b="1" dirty="0">
                <a:solidFill>
                  <a:srgbClr val="FF0000"/>
                </a:solidFill>
              </a:rPr>
              <a:t>learning status</a:t>
            </a:r>
          </a:p>
        </p:txBody>
      </p:sp>
      <p:grpSp>
        <p:nvGrpSpPr>
          <p:cNvPr id="16387" name="群組 119"/>
          <p:cNvGrpSpPr>
            <a:grpSpLocks/>
          </p:cNvGrpSpPr>
          <p:nvPr/>
        </p:nvGrpSpPr>
        <p:grpSpPr bwMode="auto">
          <a:xfrm>
            <a:off x="4174334" y="3525361"/>
            <a:ext cx="7670006" cy="5076825"/>
            <a:chOff x="755576" y="1340768"/>
            <a:chExt cx="7560840" cy="5087538"/>
          </a:xfrm>
        </p:grpSpPr>
        <p:pic>
          <p:nvPicPr>
            <p:cNvPr id="16434" name="圖片 50" descr="螢幕快照 2013-05-14 下午9.12.59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340768"/>
              <a:ext cx="7560840" cy="508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矩形 121"/>
            <p:cNvSpPr>
              <a:spLocks noChangeArrowheads="1"/>
            </p:cNvSpPr>
            <p:nvPr/>
          </p:nvSpPr>
          <p:spPr bwMode="auto">
            <a:xfrm>
              <a:off x="4788337" y="2061423"/>
              <a:ext cx="288724" cy="286353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矩形 122"/>
            <p:cNvSpPr>
              <a:spLocks noChangeArrowheads="1"/>
            </p:cNvSpPr>
            <p:nvPr/>
          </p:nvSpPr>
          <p:spPr bwMode="auto">
            <a:xfrm>
              <a:off x="3419827" y="2061423"/>
              <a:ext cx="288726" cy="279195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矩形 123"/>
            <p:cNvSpPr>
              <a:spLocks noChangeArrowheads="1"/>
            </p:cNvSpPr>
            <p:nvPr/>
          </p:nvSpPr>
          <p:spPr bwMode="auto">
            <a:xfrm>
              <a:off x="3924510" y="2061423"/>
              <a:ext cx="286378" cy="286353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矩形 124"/>
            <p:cNvSpPr>
              <a:spLocks noChangeArrowheads="1"/>
            </p:cNvSpPr>
            <p:nvPr/>
          </p:nvSpPr>
          <p:spPr bwMode="auto">
            <a:xfrm>
              <a:off x="5293019" y="2061423"/>
              <a:ext cx="286378" cy="286353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矩形 125"/>
            <p:cNvSpPr>
              <a:spLocks noChangeArrowheads="1"/>
            </p:cNvSpPr>
            <p:nvPr/>
          </p:nvSpPr>
          <p:spPr bwMode="auto">
            <a:xfrm>
              <a:off x="7163864" y="2782078"/>
              <a:ext cx="288724" cy="286353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矩形 126"/>
            <p:cNvSpPr>
              <a:spLocks noChangeArrowheads="1"/>
            </p:cNvSpPr>
            <p:nvPr/>
          </p:nvSpPr>
          <p:spPr bwMode="auto">
            <a:xfrm>
              <a:off x="4499612" y="3500347"/>
              <a:ext cx="288726" cy="288739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矩形 127"/>
            <p:cNvSpPr>
              <a:spLocks noChangeArrowheads="1"/>
            </p:cNvSpPr>
            <p:nvPr/>
          </p:nvSpPr>
          <p:spPr bwMode="auto">
            <a:xfrm>
              <a:off x="6515993" y="4724506"/>
              <a:ext cx="288724" cy="288740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矩形 128"/>
            <p:cNvSpPr>
              <a:spLocks noChangeArrowheads="1"/>
            </p:cNvSpPr>
            <p:nvPr/>
          </p:nvSpPr>
          <p:spPr bwMode="auto">
            <a:xfrm>
              <a:off x="6804717" y="5445161"/>
              <a:ext cx="288726" cy="288740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矩形 129"/>
            <p:cNvSpPr>
              <a:spLocks noChangeArrowheads="1"/>
            </p:cNvSpPr>
            <p:nvPr/>
          </p:nvSpPr>
          <p:spPr bwMode="auto">
            <a:xfrm>
              <a:off x="5436208" y="5445161"/>
              <a:ext cx="215957" cy="217152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矩形 130"/>
            <p:cNvSpPr>
              <a:spLocks noChangeArrowheads="1"/>
            </p:cNvSpPr>
            <p:nvPr/>
          </p:nvSpPr>
          <p:spPr bwMode="auto">
            <a:xfrm>
              <a:off x="5147482" y="5662313"/>
              <a:ext cx="215957" cy="214765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矩形 131"/>
            <p:cNvSpPr>
              <a:spLocks noChangeArrowheads="1"/>
            </p:cNvSpPr>
            <p:nvPr/>
          </p:nvSpPr>
          <p:spPr bwMode="auto">
            <a:xfrm>
              <a:off x="3851741" y="5445161"/>
              <a:ext cx="215957" cy="217152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矩形 132"/>
            <p:cNvSpPr>
              <a:spLocks noChangeArrowheads="1"/>
            </p:cNvSpPr>
            <p:nvPr/>
          </p:nvSpPr>
          <p:spPr bwMode="auto">
            <a:xfrm>
              <a:off x="2051318" y="5588337"/>
              <a:ext cx="288724" cy="288740"/>
            </a:xfrm>
            <a:prstGeom prst="rect">
              <a:avLst/>
            </a:prstGeom>
            <a:noFill/>
            <a:ln w="28575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2694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9937" name="圖片 36" descr="螢幕快照 2013-05-14 下午8.54.48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4" y="3525361"/>
            <a:ext cx="766286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System </a:t>
            </a:r>
            <a:r>
              <a:rPr kumimoji="0" lang="en-US" altLang="zh-TW" dirty="0" smtClean="0">
                <a:ea typeface="微軟正黑體" charset="0"/>
              </a:rPr>
              <a:t>Objective (1/2)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1639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C165A4E3-7D59-0046-A389-B81462937983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21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grpSp>
        <p:nvGrpSpPr>
          <p:cNvPr id="16391" name="群組 37"/>
          <p:cNvGrpSpPr>
            <a:grpSpLocks/>
          </p:cNvGrpSpPr>
          <p:nvPr/>
        </p:nvGrpSpPr>
        <p:grpSpPr bwMode="auto">
          <a:xfrm>
            <a:off x="4607722" y="8385493"/>
            <a:ext cx="6155531" cy="540543"/>
            <a:chOff x="1547664" y="6237312"/>
            <a:chExt cx="4104456" cy="360040"/>
          </a:xfrm>
        </p:grpSpPr>
        <p:cxnSp>
          <p:nvCxnSpPr>
            <p:cNvPr id="39" name="直線單箭頭接點 46"/>
            <p:cNvCxnSpPr/>
            <p:nvPr/>
          </p:nvCxnSpPr>
          <p:spPr>
            <a:xfrm flipH="1">
              <a:off x="1547664" y="6237312"/>
              <a:ext cx="879640" cy="2886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46"/>
            <p:cNvCxnSpPr/>
            <p:nvPr/>
          </p:nvCxnSpPr>
          <p:spPr>
            <a:xfrm flipH="1">
              <a:off x="2268524" y="6237312"/>
              <a:ext cx="142902" cy="2886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6"/>
            <p:cNvCxnSpPr/>
            <p:nvPr/>
          </p:nvCxnSpPr>
          <p:spPr>
            <a:xfrm>
              <a:off x="2411426" y="6237312"/>
              <a:ext cx="1008251" cy="2886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6"/>
            <p:cNvCxnSpPr/>
            <p:nvPr/>
          </p:nvCxnSpPr>
          <p:spPr>
            <a:xfrm flipH="1">
              <a:off x="2627366" y="6308685"/>
              <a:ext cx="936801" cy="2172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6"/>
            <p:cNvCxnSpPr/>
            <p:nvPr/>
          </p:nvCxnSpPr>
          <p:spPr>
            <a:xfrm>
              <a:off x="3564167" y="6308685"/>
              <a:ext cx="503331" cy="2172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6"/>
            <p:cNvCxnSpPr/>
            <p:nvPr/>
          </p:nvCxnSpPr>
          <p:spPr>
            <a:xfrm>
              <a:off x="3564167" y="6308685"/>
              <a:ext cx="1224191" cy="2172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6"/>
            <p:cNvCxnSpPr/>
            <p:nvPr/>
          </p:nvCxnSpPr>
          <p:spPr>
            <a:xfrm flipH="1">
              <a:off x="4283439" y="6381645"/>
              <a:ext cx="431881" cy="1443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6"/>
            <p:cNvCxnSpPr/>
            <p:nvPr/>
          </p:nvCxnSpPr>
          <p:spPr>
            <a:xfrm>
              <a:off x="4715319" y="6381645"/>
              <a:ext cx="720860" cy="1443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flipH="1">
              <a:off x="5004299" y="6381645"/>
              <a:ext cx="647821" cy="1443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6"/>
            <p:cNvCxnSpPr/>
            <p:nvPr/>
          </p:nvCxnSpPr>
          <p:spPr>
            <a:xfrm>
              <a:off x="5652120" y="6381645"/>
              <a:ext cx="0" cy="2157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框架 11"/>
          <p:cNvSpPr/>
          <p:nvPr/>
        </p:nvSpPr>
        <p:spPr>
          <a:xfrm>
            <a:off x="4175448" y="4065049"/>
            <a:ext cx="7668852" cy="756084"/>
          </a:xfrm>
          <a:prstGeom prst="frame">
            <a:avLst>
              <a:gd name="adj1" fmla="val 1415"/>
            </a:avLst>
          </a:prstGeom>
          <a:ln w="28575" cmpd="sng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726" name="弧形向下箭號 30725"/>
          <p:cNvSpPr/>
          <p:nvPr/>
        </p:nvSpPr>
        <p:spPr>
          <a:xfrm rot="1672229">
            <a:off x="12461082" y="3249136"/>
            <a:ext cx="1295400" cy="650082"/>
          </a:xfrm>
          <a:prstGeom prst="curvedDown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396" name="文字方塊 30726"/>
          <p:cNvSpPr txBox="1">
            <a:spLocks noChangeArrowheads="1"/>
          </p:cNvSpPr>
          <p:nvPr/>
        </p:nvSpPr>
        <p:spPr bwMode="auto">
          <a:xfrm>
            <a:off x="19746924" y="8423275"/>
            <a:ext cx="1847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endParaRPr lang="zh-TW" altLang="en-US" sz="2700"/>
          </a:p>
        </p:txBody>
      </p:sp>
      <p:sp>
        <p:nvSpPr>
          <p:cNvPr id="16397" name="文字方塊 6"/>
          <p:cNvSpPr txBox="1">
            <a:spLocks noChangeArrowheads="1"/>
          </p:cNvSpPr>
          <p:nvPr/>
        </p:nvSpPr>
        <p:spPr bwMode="auto">
          <a:xfrm>
            <a:off x="2388396" y="4927920"/>
            <a:ext cx="168777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Computer:</a:t>
            </a:r>
            <a:endParaRPr lang="zh-TW" altLang="en-US" sz="2700"/>
          </a:p>
        </p:txBody>
      </p:sp>
      <p:sp>
        <p:nvSpPr>
          <p:cNvPr id="16398" name="文字方塊 7"/>
          <p:cNvSpPr txBox="1">
            <a:spLocks noChangeArrowheads="1"/>
          </p:cNvSpPr>
          <p:nvPr/>
        </p:nvSpPr>
        <p:spPr bwMode="auto">
          <a:xfrm>
            <a:off x="2819401" y="5901849"/>
            <a:ext cx="92685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User:</a:t>
            </a:r>
            <a:endParaRPr lang="zh-TW" altLang="en-US" sz="2700"/>
          </a:p>
        </p:txBody>
      </p:sp>
      <p:sp>
        <p:nvSpPr>
          <p:cNvPr id="16399" name="文字方塊 8"/>
          <p:cNvSpPr txBox="1">
            <a:spLocks noChangeArrowheads="1"/>
          </p:cNvSpPr>
          <p:nvPr/>
        </p:nvSpPr>
        <p:spPr bwMode="auto">
          <a:xfrm>
            <a:off x="2388396" y="6873399"/>
            <a:ext cx="168777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Computer:</a:t>
            </a:r>
            <a:endParaRPr lang="zh-TW" altLang="en-US" sz="2700"/>
          </a:p>
        </p:txBody>
      </p:sp>
      <p:sp>
        <p:nvSpPr>
          <p:cNvPr id="16400" name="文字方塊 9"/>
          <p:cNvSpPr txBox="1">
            <a:spLocks noChangeArrowheads="1"/>
          </p:cNvSpPr>
          <p:nvPr/>
        </p:nvSpPr>
        <p:spPr bwMode="auto">
          <a:xfrm>
            <a:off x="2819401" y="7735411"/>
            <a:ext cx="92685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User:</a:t>
            </a:r>
            <a:endParaRPr lang="zh-TW" altLang="en-US" sz="2700"/>
          </a:p>
        </p:txBody>
      </p:sp>
      <p:sp>
        <p:nvSpPr>
          <p:cNvPr id="13" name="矩形 12"/>
          <p:cNvSpPr/>
          <p:nvPr/>
        </p:nvSpPr>
        <p:spPr>
          <a:xfrm>
            <a:off x="2286000" y="9073952"/>
            <a:ext cx="13716000" cy="12549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r>
              <a:rPr lang="en-US" altLang="zh-TW" sz="3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36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Learning Status</a:t>
            </a:r>
            <a:r>
              <a:rPr lang="en-US" altLang="zh-TW" sz="3600" b="1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US" altLang="zh-TW" sz="3600" dirty="0">
                <a:solidFill>
                  <a:srgbClr val="000000"/>
                </a:solidFill>
                <a:latin typeface="Times New Roman"/>
                <a:cs typeface="Times New Roman"/>
              </a:rPr>
              <a:t>Scores of each unit evaluated by NTU Chinese</a:t>
            </a:r>
          </a:p>
        </p:txBody>
      </p:sp>
      <p:grpSp>
        <p:nvGrpSpPr>
          <p:cNvPr id="3" name="群組 2"/>
          <p:cNvGrpSpPr>
            <a:grpSpLocks/>
          </p:cNvGrpSpPr>
          <p:nvPr/>
        </p:nvGrpSpPr>
        <p:grpSpPr bwMode="auto">
          <a:xfrm>
            <a:off x="12599195" y="4173063"/>
            <a:ext cx="2486025" cy="3671888"/>
            <a:chOff x="6875463" y="3429000"/>
            <a:chExt cx="1657350" cy="2448272"/>
          </a:xfrm>
        </p:grpSpPr>
        <p:grpSp>
          <p:nvGrpSpPr>
            <p:cNvPr id="16410" name="群組 30727"/>
            <p:cNvGrpSpPr>
              <a:grpSpLocks/>
            </p:cNvGrpSpPr>
            <p:nvPr/>
          </p:nvGrpSpPr>
          <p:grpSpPr bwMode="auto">
            <a:xfrm>
              <a:off x="6875463" y="3429000"/>
              <a:ext cx="1657350" cy="2448272"/>
              <a:chOff x="6876256" y="3429000"/>
              <a:chExt cx="1656184" cy="2160240"/>
            </a:xfrm>
          </p:grpSpPr>
          <p:sp>
            <p:nvSpPr>
              <p:cNvPr id="16413" name="文字方塊 37"/>
              <p:cNvSpPr txBox="1">
                <a:spLocks noChangeArrowheads="1"/>
              </p:cNvSpPr>
              <p:nvPr/>
            </p:nvSpPr>
            <p:spPr bwMode="auto">
              <a:xfrm>
                <a:off x="7811149" y="4633391"/>
                <a:ext cx="440195" cy="24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  <a:cs typeface="新細明體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9pPr>
              </a:lstStyle>
              <a:p>
                <a:pPr eaLnBrk="1" hangingPunct="1"/>
                <a:r>
                  <a:rPr lang="en-US" altLang="zh-TW" sz="2100"/>
                  <a:t>92.0</a:t>
                </a:r>
                <a:endParaRPr lang="zh-TW" altLang="en-US" sz="2100"/>
              </a:p>
            </p:txBody>
          </p:sp>
          <p:sp>
            <p:nvSpPr>
              <p:cNvPr id="25" name="水平捲動 24"/>
              <p:cNvSpPr>
                <a:spLocks noChangeArrowheads="1"/>
              </p:cNvSpPr>
              <p:nvPr/>
            </p:nvSpPr>
            <p:spPr bwMode="auto">
              <a:xfrm>
                <a:off x="6876256" y="3429000"/>
                <a:ext cx="1656184" cy="2160240"/>
              </a:xfrm>
              <a:prstGeom prst="horizontalScroll">
                <a:avLst>
                  <a:gd name="adj" fmla="val 125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26940" dir="5400000" rotWithShape="0">
                  <a:srgbClr val="000000">
                    <a:alpha val="4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16415" name="圖片 5" descr="螢幕快照 2012-09-26 上午11.10.24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4288" y="3717032"/>
                <a:ext cx="1276379" cy="28379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416" name="文字方塊 20"/>
              <p:cNvSpPr txBox="1">
                <a:spLocks noChangeArrowheads="1"/>
              </p:cNvSpPr>
              <p:nvPr/>
            </p:nvSpPr>
            <p:spPr bwMode="auto">
              <a:xfrm>
                <a:off x="7380207" y="3949179"/>
                <a:ext cx="738144" cy="298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  <a:cs typeface="新細明體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9pPr>
              </a:lstStyle>
              <a:p>
                <a:pPr eaLnBrk="1" hangingPunct="1"/>
                <a:r>
                  <a:rPr lang="en-US" altLang="zh-TW" sz="2700">
                    <a:latin typeface="Times New Roman" charset="0"/>
                    <a:cs typeface="Times New Roman" charset="0"/>
                  </a:rPr>
                  <a:t>Scores</a:t>
                </a:r>
              </a:p>
            </p:txBody>
          </p:sp>
          <p:cxnSp>
            <p:nvCxnSpPr>
              <p:cNvPr id="27" name="直線接點 26"/>
              <p:cNvCxnSpPr>
                <a:cxnSpLocks noChangeShapeType="1"/>
              </p:cNvCxnSpPr>
              <p:nvPr/>
            </p:nvCxnSpPr>
            <p:spPr bwMode="auto">
              <a:xfrm>
                <a:off x="7307752" y="4350814"/>
                <a:ext cx="50288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線接點 28"/>
              <p:cNvCxnSpPr>
                <a:cxnSpLocks noChangeShapeType="1"/>
              </p:cNvCxnSpPr>
              <p:nvPr/>
            </p:nvCxnSpPr>
            <p:spPr bwMode="auto">
              <a:xfrm>
                <a:off x="7307752" y="4570762"/>
                <a:ext cx="50288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線接點 29"/>
              <p:cNvCxnSpPr>
                <a:cxnSpLocks noChangeShapeType="1"/>
              </p:cNvCxnSpPr>
              <p:nvPr/>
            </p:nvCxnSpPr>
            <p:spPr bwMode="auto">
              <a:xfrm>
                <a:off x="7307752" y="4786505"/>
                <a:ext cx="5044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420" name="文字方塊 30720"/>
              <p:cNvSpPr txBox="1">
                <a:spLocks noChangeArrowheads="1"/>
              </p:cNvSpPr>
              <p:nvPr/>
            </p:nvSpPr>
            <p:spPr bwMode="auto">
              <a:xfrm>
                <a:off x="7811149" y="4201343"/>
                <a:ext cx="440195" cy="24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  <a:cs typeface="新細明體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9pPr>
              </a:lstStyle>
              <a:p>
                <a:pPr eaLnBrk="1" hangingPunct="1"/>
                <a:r>
                  <a:rPr lang="en-US" altLang="zh-TW" sz="2100"/>
                  <a:t>85.8</a:t>
                </a:r>
                <a:endParaRPr lang="zh-TW" altLang="en-US" sz="2100"/>
              </a:p>
            </p:txBody>
          </p:sp>
          <p:sp>
            <p:nvSpPr>
              <p:cNvPr id="16421" name="矩形 30721"/>
              <p:cNvSpPr>
                <a:spLocks noChangeArrowheads="1"/>
              </p:cNvSpPr>
              <p:nvPr/>
            </p:nvSpPr>
            <p:spPr bwMode="auto">
              <a:xfrm>
                <a:off x="7637936" y="4953875"/>
                <a:ext cx="165741" cy="217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:</a:t>
                </a:r>
                <a:endParaRPr lang="zh-TW" altLang="en-US"/>
              </a:p>
            </p:txBody>
          </p:sp>
          <p:sp>
            <p:nvSpPr>
              <p:cNvPr id="16422" name="矩形 35"/>
              <p:cNvSpPr>
                <a:spLocks noChangeArrowheads="1"/>
              </p:cNvSpPr>
              <p:nvPr/>
            </p:nvSpPr>
            <p:spPr bwMode="auto">
              <a:xfrm>
                <a:off x="7637936" y="5080948"/>
                <a:ext cx="165741" cy="217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:</a:t>
                </a:r>
                <a:endParaRPr lang="zh-TW" altLang="en-US"/>
              </a:p>
            </p:txBody>
          </p:sp>
          <p:sp>
            <p:nvSpPr>
              <p:cNvPr id="16423" name="文字方塊 36"/>
              <p:cNvSpPr txBox="1">
                <a:spLocks noChangeArrowheads="1"/>
              </p:cNvSpPr>
              <p:nvPr/>
            </p:nvSpPr>
            <p:spPr bwMode="auto">
              <a:xfrm>
                <a:off x="7811149" y="4417367"/>
                <a:ext cx="440195" cy="24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  <a:cs typeface="新細明體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charset="0"/>
                    <a:ea typeface="新細明體" charset="0"/>
                  </a:defRPr>
                </a:lvl9pPr>
              </a:lstStyle>
              <a:p>
                <a:pPr eaLnBrk="1" hangingPunct="1"/>
                <a:r>
                  <a:rPr lang="en-US" altLang="zh-TW" sz="2100"/>
                  <a:t>66.3</a:t>
                </a:r>
                <a:endParaRPr lang="zh-TW" altLang="en-US" sz="2100"/>
              </a:p>
            </p:txBody>
          </p:sp>
        </p:grpSp>
        <p:cxnSp>
          <p:nvCxnSpPr>
            <p:cNvPr id="49" name="直線接點 48"/>
            <p:cNvCxnSpPr>
              <a:cxnSpLocks noChangeShapeType="1"/>
            </p:cNvCxnSpPr>
            <p:nvPr/>
          </p:nvCxnSpPr>
          <p:spPr bwMode="auto">
            <a:xfrm>
              <a:off x="7308850" y="5180261"/>
              <a:ext cx="50323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12" name="文字方塊 37"/>
            <p:cNvSpPr txBox="1">
              <a:spLocks noChangeArrowheads="1"/>
            </p:cNvSpPr>
            <p:nvPr/>
          </p:nvSpPr>
          <p:spPr bwMode="auto">
            <a:xfrm>
              <a:off x="7812360" y="5013176"/>
              <a:ext cx="440505" cy="27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2100">
                  <a:solidFill>
                    <a:srgbClr val="FF0000"/>
                  </a:solidFill>
                </a:rPr>
                <a:t>49.1</a:t>
              </a:r>
              <a:endParaRPr lang="zh-TW" altLang="en-US" sz="2100">
                <a:solidFill>
                  <a:srgbClr val="FF0000"/>
                </a:solidFill>
              </a:endParaRPr>
            </a:p>
          </p:txBody>
        </p:sp>
      </p:grpSp>
      <p:sp>
        <p:nvSpPr>
          <p:cNvPr id="16403" name="矩形 1"/>
          <p:cNvSpPr>
            <a:spLocks noChangeArrowheads="1"/>
          </p:cNvSpPr>
          <p:nvPr/>
        </p:nvSpPr>
        <p:spPr bwMode="auto">
          <a:xfrm>
            <a:off x="2878934" y="4173061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User:</a:t>
            </a:r>
            <a:endParaRPr lang="zh-TW" altLang="en-US"/>
          </a:p>
        </p:txBody>
      </p:sp>
      <p:grpSp>
        <p:nvGrpSpPr>
          <p:cNvPr id="22" name="群組 21"/>
          <p:cNvGrpSpPr>
            <a:grpSpLocks/>
          </p:cNvGrpSpPr>
          <p:nvPr/>
        </p:nvGrpSpPr>
        <p:grpSpPr bwMode="auto">
          <a:xfrm>
            <a:off x="10548938" y="4496913"/>
            <a:ext cx="2590800" cy="3348038"/>
            <a:chOff x="5508104" y="3645024"/>
            <a:chExt cx="1728192" cy="2232248"/>
          </a:xfrm>
        </p:grpSpPr>
        <p:cxnSp>
          <p:nvCxnSpPr>
            <p:cNvPr id="5" name="肘形接點 4"/>
            <p:cNvCxnSpPr>
              <a:cxnSpLocks noChangeShapeType="1"/>
            </p:cNvCxnSpPr>
            <p:nvPr/>
          </p:nvCxnSpPr>
          <p:spPr bwMode="auto">
            <a:xfrm>
              <a:off x="5508104" y="3645024"/>
              <a:ext cx="1728192" cy="1511451"/>
            </a:xfrm>
            <a:prstGeom prst="bentConnector3">
              <a:avLst>
                <a:gd name="adj1" fmla="val 66403"/>
              </a:avLst>
            </a:prstGeom>
            <a:noFill/>
            <a:ln w="28575">
              <a:solidFill>
                <a:srgbClr val="FF0000"/>
              </a:solidFill>
              <a:prstDash val="lgDashDot"/>
              <a:miter lim="800000"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肘形接點 14"/>
            <p:cNvCxnSpPr>
              <a:cxnSpLocks noChangeShapeType="1"/>
            </p:cNvCxnSpPr>
            <p:nvPr/>
          </p:nvCxnSpPr>
          <p:spPr bwMode="auto">
            <a:xfrm rot="5400000" flipH="1" flipV="1">
              <a:off x="6047541" y="5265110"/>
              <a:ext cx="720797" cy="503527"/>
            </a:xfrm>
            <a:prstGeom prst="bentConnector3">
              <a:avLst>
                <a:gd name="adj1" fmla="val -398"/>
              </a:avLst>
            </a:prstGeom>
            <a:noFill/>
            <a:ln w="28575">
              <a:solidFill>
                <a:srgbClr val="FF0000"/>
              </a:solidFill>
              <a:prstDash val="lgDashDot"/>
              <a:miter lim="800000"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線接點 19"/>
            <p:cNvCxnSpPr>
              <a:cxnSpLocks noChangeShapeType="1"/>
            </p:cNvCxnSpPr>
            <p:nvPr/>
          </p:nvCxnSpPr>
          <p:spPr bwMode="auto">
            <a:xfrm>
              <a:off x="6156176" y="4148312"/>
              <a:ext cx="50352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Dot"/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直線接點 101"/>
            <p:cNvCxnSpPr>
              <a:cxnSpLocks noChangeShapeType="1"/>
            </p:cNvCxnSpPr>
            <p:nvPr/>
          </p:nvCxnSpPr>
          <p:spPr bwMode="auto">
            <a:xfrm>
              <a:off x="6372200" y="4797664"/>
              <a:ext cx="28750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Dot"/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直線接點 103"/>
            <p:cNvCxnSpPr>
              <a:cxnSpLocks noChangeShapeType="1"/>
            </p:cNvCxnSpPr>
            <p:nvPr/>
          </p:nvCxnSpPr>
          <p:spPr bwMode="auto">
            <a:xfrm>
              <a:off x="6372200" y="5445429"/>
              <a:ext cx="28750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Dot"/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2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21</a:t>
            </a:r>
            <a:endParaRPr lang="zh-TW" altLang="en-US" sz="2400" dirty="0"/>
          </a:p>
        </p:txBody>
      </p:sp>
      <p:pic>
        <p:nvPicPr>
          <p:cNvPr id="63" name="Picture 15" descr="cc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402" y="7461441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 descr="cc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336" y="8410642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3555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圖片 44" descr="螢幕快照 2013-05-14 下午9.12.59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4" y="3633373"/>
            <a:ext cx="7679531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群組 37"/>
          <p:cNvGrpSpPr>
            <a:grpSpLocks/>
          </p:cNvGrpSpPr>
          <p:nvPr/>
        </p:nvGrpSpPr>
        <p:grpSpPr bwMode="auto">
          <a:xfrm>
            <a:off x="2388397" y="4820023"/>
            <a:ext cx="1857303" cy="3336922"/>
            <a:chOff x="1043608" y="3789117"/>
            <a:chExt cx="1238424" cy="2224604"/>
          </a:xfrm>
        </p:grpSpPr>
        <p:sp>
          <p:nvSpPr>
            <p:cNvPr id="17458" name="文字方塊 6"/>
            <p:cNvSpPr txBox="1">
              <a:spLocks noChangeArrowheads="1"/>
            </p:cNvSpPr>
            <p:nvPr/>
          </p:nvSpPr>
          <p:spPr bwMode="auto">
            <a:xfrm>
              <a:off x="1043608" y="3789117"/>
              <a:ext cx="1238424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000" dirty="0">
                  <a:solidFill>
                    <a:srgbClr val="FF0000"/>
                  </a:solidFill>
                </a:rPr>
                <a:t>Computer: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  <p:sp>
          <p:nvSpPr>
            <p:cNvPr id="17459" name="文字方塊 7"/>
            <p:cNvSpPr txBox="1">
              <a:spLocks noChangeArrowheads="1"/>
            </p:cNvSpPr>
            <p:nvPr/>
          </p:nvSpPr>
          <p:spPr bwMode="auto">
            <a:xfrm>
              <a:off x="1331640" y="4479524"/>
              <a:ext cx="673596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000" dirty="0"/>
                <a:t>User:</a:t>
              </a:r>
              <a:endParaRPr lang="zh-TW" altLang="en-US" sz="3000" dirty="0"/>
            </a:p>
          </p:txBody>
        </p:sp>
        <p:sp>
          <p:nvSpPr>
            <p:cNvPr id="17460" name="文字方塊 8"/>
            <p:cNvSpPr txBox="1">
              <a:spLocks noChangeArrowheads="1"/>
            </p:cNvSpPr>
            <p:nvPr/>
          </p:nvSpPr>
          <p:spPr bwMode="auto">
            <a:xfrm>
              <a:off x="1043608" y="5085262"/>
              <a:ext cx="1238424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000" dirty="0"/>
                <a:t>Computer:</a:t>
              </a:r>
              <a:endParaRPr lang="zh-TW" altLang="en-US" sz="3000" dirty="0"/>
            </a:p>
          </p:txBody>
        </p:sp>
        <p:sp>
          <p:nvSpPr>
            <p:cNvPr id="17461" name="文字方塊 9"/>
            <p:cNvSpPr txBox="1">
              <a:spLocks noChangeArrowheads="1"/>
            </p:cNvSpPr>
            <p:nvPr/>
          </p:nvSpPr>
          <p:spPr bwMode="auto">
            <a:xfrm>
              <a:off x="1331640" y="5644391"/>
              <a:ext cx="673596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000" dirty="0"/>
                <a:t>User:</a:t>
              </a:r>
              <a:endParaRPr lang="zh-TW" altLang="en-US" sz="3000" dirty="0"/>
            </a:p>
          </p:txBody>
        </p:sp>
      </p:grpSp>
      <p:sp>
        <p:nvSpPr>
          <p:cNvPr id="1741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System </a:t>
            </a:r>
            <a:r>
              <a:rPr kumimoji="0" lang="en-US" altLang="zh-TW" dirty="0" smtClean="0">
                <a:ea typeface="微軟正黑體" charset="0"/>
              </a:rPr>
              <a:t>Objective (2/2)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17413" name="內容版面配置區 2"/>
          <p:cNvSpPr>
            <a:spLocks noGrp="1"/>
          </p:cNvSpPr>
          <p:nvPr>
            <p:ph idx="1"/>
          </p:nvPr>
        </p:nvSpPr>
        <p:spPr>
          <a:xfrm>
            <a:off x="2286000" y="1361594"/>
            <a:ext cx="13716000" cy="1892826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The system selects on-line the </a:t>
            </a:r>
            <a:r>
              <a:rPr lang="en-US" altLang="zh-TW" sz="3900" b="1" u="sng" dirty="0"/>
              <a:t>path</a:t>
            </a:r>
            <a:r>
              <a:rPr lang="en-US" altLang="zh-TW" sz="3900" b="1" dirty="0"/>
              <a:t> with the </a:t>
            </a:r>
            <a:r>
              <a:rPr lang="en-US" altLang="zh-TW" sz="3900" b="1" u="sng" dirty="0"/>
              <a:t>most practice for the  lower-scored units for the learner so far</a:t>
            </a:r>
            <a:r>
              <a:rPr lang="en-US" altLang="zh-TW" sz="3900" b="1" dirty="0"/>
              <a:t>, and return the corresponding next sentence to practice</a:t>
            </a:r>
          </a:p>
        </p:txBody>
      </p:sp>
      <p:sp>
        <p:nvSpPr>
          <p:cNvPr id="1741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48991F71-3337-954D-B65F-3982B1CC2AC2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22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grpSp>
        <p:nvGrpSpPr>
          <p:cNvPr id="17415" name="群組 24"/>
          <p:cNvGrpSpPr>
            <a:grpSpLocks/>
          </p:cNvGrpSpPr>
          <p:nvPr/>
        </p:nvGrpSpPr>
        <p:grpSpPr bwMode="auto">
          <a:xfrm>
            <a:off x="4607722" y="8493505"/>
            <a:ext cx="6155531" cy="540543"/>
            <a:chOff x="1547664" y="6237312"/>
            <a:chExt cx="4104456" cy="360040"/>
          </a:xfrm>
        </p:grpSpPr>
        <p:cxnSp>
          <p:nvCxnSpPr>
            <p:cNvPr id="26" name="直線單箭頭接點 46"/>
            <p:cNvCxnSpPr/>
            <p:nvPr/>
          </p:nvCxnSpPr>
          <p:spPr>
            <a:xfrm flipH="1">
              <a:off x="1547664" y="6237312"/>
              <a:ext cx="879640" cy="288667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46"/>
            <p:cNvCxnSpPr/>
            <p:nvPr/>
          </p:nvCxnSpPr>
          <p:spPr>
            <a:xfrm flipH="1">
              <a:off x="2268524" y="6237312"/>
              <a:ext cx="142902" cy="288667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46"/>
            <p:cNvCxnSpPr/>
            <p:nvPr/>
          </p:nvCxnSpPr>
          <p:spPr>
            <a:xfrm>
              <a:off x="2411426" y="6237312"/>
              <a:ext cx="1008251" cy="288667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46"/>
            <p:cNvCxnSpPr/>
            <p:nvPr/>
          </p:nvCxnSpPr>
          <p:spPr>
            <a:xfrm flipH="1">
              <a:off x="2627366" y="6308685"/>
              <a:ext cx="936801" cy="21729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6"/>
            <p:cNvCxnSpPr/>
            <p:nvPr/>
          </p:nvCxnSpPr>
          <p:spPr>
            <a:xfrm>
              <a:off x="3564167" y="6308685"/>
              <a:ext cx="503331" cy="21729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46"/>
            <p:cNvCxnSpPr/>
            <p:nvPr/>
          </p:nvCxnSpPr>
          <p:spPr>
            <a:xfrm>
              <a:off x="3564167" y="6308685"/>
              <a:ext cx="1224191" cy="21729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46"/>
            <p:cNvCxnSpPr/>
            <p:nvPr/>
          </p:nvCxnSpPr>
          <p:spPr>
            <a:xfrm flipH="1">
              <a:off x="4283439" y="6381645"/>
              <a:ext cx="431881" cy="14433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6"/>
            <p:cNvCxnSpPr/>
            <p:nvPr/>
          </p:nvCxnSpPr>
          <p:spPr>
            <a:xfrm>
              <a:off x="4715319" y="6381645"/>
              <a:ext cx="720860" cy="14433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46"/>
            <p:cNvCxnSpPr/>
            <p:nvPr/>
          </p:nvCxnSpPr>
          <p:spPr>
            <a:xfrm flipH="1">
              <a:off x="5004299" y="6381645"/>
              <a:ext cx="647821" cy="144334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46"/>
            <p:cNvCxnSpPr/>
            <p:nvPr/>
          </p:nvCxnSpPr>
          <p:spPr>
            <a:xfrm>
              <a:off x="5652120" y="6381645"/>
              <a:ext cx="0" cy="215707"/>
            </a:xfrm>
            <a:prstGeom prst="straightConnector1">
              <a:avLst/>
            </a:prstGeom>
            <a:ln w="19050">
              <a:solidFill>
                <a:srgbClr val="62331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框架 11"/>
          <p:cNvSpPr/>
          <p:nvPr/>
        </p:nvSpPr>
        <p:spPr>
          <a:xfrm>
            <a:off x="4931532" y="5685229"/>
            <a:ext cx="6912768" cy="1080120"/>
          </a:xfrm>
          <a:prstGeom prst="frame">
            <a:avLst>
              <a:gd name="adj1" fmla="val 1415"/>
            </a:avLst>
          </a:prstGeom>
          <a:ln w="38100" cmpd="sng">
            <a:solidFill>
              <a:srgbClr val="623316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000" y="9073952"/>
            <a:ext cx="13716000" cy="12549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 algn="ctr" eaLnBrk="1" hangingPunct="1"/>
            <a:r>
              <a:rPr kumimoji="0" lang="en-US" altLang="zh-TW" sz="3600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More practice in the 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present sentence</a:t>
            </a:r>
            <a:r>
              <a:rPr kumimoji="0" lang="en-US" altLang="zh-TW" sz="3600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doesn’t necessarily imply </a:t>
            </a:r>
          </a:p>
          <a:p>
            <a:pPr lvl="1" algn="ctr" eaLnBrk="1" hangingPunct="1"/>
            <a:r>
              <a:rPr kumimoji="0" lang="en-US" altLang="zh-TW" sz="3600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the same for the future sentences along the path</a:t>
            </a:r>
          </a:p>
        </p:txBody>
      </p:sp>
      <p:sp>
        <p:nvSpPr>
          <p:cNvPr id="30726" name="弧形向下箭號 30725"/>
          <p:cNvSpPr/>
          <p:nvPr/>
        </p:nvSpPr>
        <p:spPr>
          <a:xfrm rot="1672229">
            <a:off x="12461082" y="3357148"/>
            <a:ext cx="1295400" cy="650082"/>
          </a:xfrm>
          <a:prstGeom prst="curvedDown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421" name="圖片 27" descr="Computer_Icon.gif"/>
          <p:cNvPicPr>
            <a:picLocks noChangeAspect="1"/>
          </p:cNvPicPr>
          <p:nvPr/>
        </p:nvPicPr>
        <p:blipFill>
          <a:blip r:embed="rId5" cstate="email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427" y="5038312"/>
            <a:ext cx="1957388" cy="183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5826">
            <a:off x="14706600" y="4154869"/>
            <a:ext cx="5905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8819964" y="5686010"/>
            <a:ext cx="1944216" cy="1078707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62913" y="4931157"/>
            <a:ext cx="3781425" cy="754856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69" name="群組 68"/>
          <p:cNvGrpSpPr>
            <a:grpSpLocks/>
          </p:cNvGrpSpPr>
          <p:nvPr/>
        </p:nvGrpSpPr>
        <p:grpSpPr bwMode="auto">
          <a:xfrm>
            <a:off x="5900738" y="6333710"/>
            <a:ext cx="1299047" cy="2915040"/>
            <a:chOff x="6814213" y="2636912"/>
            <a:chExt cx="792088" cy="1841463"/>
          </a:xfrm>
        </p:grpSpPr>
        <p:cxnSp>
          <p:nvCxnSpPr>
            <p:cNvPr id="70" name="直線箭頭接點 69"/>
            <p:cNvCxnSpPr>
              <a:cxnSpLocks noChangeShapeType="1"/>
            </p:cNvCxnSpPr>
            <p:nvPr/>
          </p:nvCxnSpPr>
          <p:spPr bwMode="auto">
            <a:xfrm>
              <a:off x="6814213" y="3687003"/>
              <a:ext cx="792088" cy="791372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直線接點 70"/>
            <p:cNvCxnSpPr>
              <a:cxnSpLocks noChangeShapeType="1"/>
            </p:cNvCxnSpPr>
            <p:nvPr/>
          </p:nvCxnSpPr>
          <p:spPr bwMode="auto">
            <a:xfrm>
              <a:off x="6823718" y="2636912"/>
              <a:ext cx="0" cy="1080528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2" name="群組 71"/>
          <p:cNvGrpSpPr>
            <a:grpSpLocks/>
          </p:cNvGrpSpPr>
          <p:nvPr/>
        </p:nvGrpSpPr>
        <p:grpSpPr bwMode="auto">
          <a:xfrm>
            <a:off x="5917280" y="6345618"/>
            <a:ext cx="5015040" cy="2890433"/>
            <a:chOff x="6825860" y="2636912"/>
            <a:chExt cx="3144542" cy="1850668"/>
          </a:xfrm>
        </p:grpSpPr>
        <p:cxnSp>
          <p:nvCxnSpPr>
            <p:cNvPr id="73" name="直線箭頭接點 72"/>
            <p:cNvCxnSpPr>
              <a:cxnSpLocks noChangeShapeType="1"/>
            </p:cNvCxnSpPr>
            <p:nvPr/>
          </p:nvCxnSpPr>
          <p:spPr bwMode="auto">
            <a:xfrm>
              <a:off x="6831913" y="2938746"/>
              <a:ext cx="3138489" cy="1548834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直線接點 73"/>
            <p:cNvCxnSpPr>
              <a:cxnSpLocks noChangeShapeType="1"/>
            </p:cNvCxnSpPr>
            <p:nvPr/>
          </p:nvCxnSpPr>
          <p:spPr bwMode="auto">
            <a:xfrm>
              <a:off x="6825860" y="2636912"/>
              <a:ext cx="0" cy="393158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5" name="群組 74"/>
          <p:cNvGrpSpPr>
            <a:grpSpLocks/>
          </p:cNvGrpSpPr>
          <p:nvPr/>
        </p:nvGrpSpPr>
        <p:grpSpPr bwMode="auto">
          <a:xfrm flipH="1">
            <a:off x="9467852" y="6225292"/>
            <a:ext cx="435770" cy="3023462"/>
            <a:chOff x="6643705" y="2526501"/>
            <a:chExt cx="403261" cy="2758080"/>
          </a:xfrm>
        </p:grpSpPr>
        <p:cxnSp>
          <p:nvCxnSpPr>
            <p:cNvPr id="76" name="直線箭頭接點 75"/>
            <p:cNvCxnSpPr>
              <a:cxnSpLocks noChangeShapeType="1"/>
            </p:cNvCxnSpPr>
            <p:nvPr/>
          </p:nvCxnSpPr>
          <p:spPr bwMode="auto">
            <a:xfrm>
              <a:off x="6651460" y="3605731"/>
              <a:ext cx="395506" cy="1678850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線接點 76"/>
            <p:cNvCxnSpPr>
              <a:cxnSpLocks noChangeShapeType="1"/>
            </p:cNvCxnSpPr>
            <p:nvPr/>
          </p:nvCxnSpPr>
          <p:spPr bwMode="auto">
            <a:xfrm>
              <a:off x="6643705" y="2526501"/>
              <a:ext cx="0" cy="1079602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" name="群組 77"/>
          <p:cNvGrpSpPr>
            <a:grpSpLocks/>
          </p:cNvGrpSpPr>
          <p:nvPr/>
        </p:nvGrpSpPr>
        <p:grpSpPr bwMode="auto">
          <a:xfrm>
            <a:off x="9741695" y="6333710"/>
            <a:ext cx="1593057" cy="2902338"/>
            <a:chOff x="6359309" y="2636912"/>
            <a:chExt cx="3319226" cy="1814907"/>
          </a:xfrm>
        </p:grpSpPr>
        <p:cxnSp>
          <p:nvCxnSpPr>
            <p:cNvPr id="79" name="直線箭頭接點 78"/>
            <p:cNvCxnSpPr>
              <a:cxnSpLocks noChangeShapeType="1"/>
            </p:cNvCxnSpPr>
            <p:nvPr/>
          </p:nvCxnSpPr>
          <p:spPr bwMode="auto">
            <a:xfrm>
              <a:off x="6359309" y="3662823"/>
              <a:ext cx="3319226" cy="788996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直線接點 79"/>
            <p:cNvCxnSpPr>
              <a:cxnSpLocks noChangeShapeType="1"/>
            </p:cNvCxnSpPr>
            <p:nvPr/>
          </p:nvCxnSpPr>
          <p:spPr bwMode="auto">
            <a:xfrm>
              <a:off x="6425694" y="2636912"/>
              <a:ext cx="0" cy="1080250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1" name="群組 80"/>
          <p:cNvGrpSpPr>
            <a:grpSpLocks/>
          </p:cNvGrpSpPr>
          <p:nvPr/>
        </p:nvGrpSpPr>
        <p:grpSpPr bwMode="auto">
          <a:xfrm flipH="1">
            <a:off x="7415213" y="6345619"/>
            <a:ext cx="823913" cy="2890433"/>
            <a:chOff x="6715916" y="2636912"/>
            <a:chExt cx="899823" cy="1868859"/>
          </a:xfrm>
        </p:grpSpPr>
        <p:cxnSp>
          <p:nvCxnSpPr>
            <p:cNvPr id="82" name="直線箭頭接點 81"/>
            <p:cNvCxnSpPr>
              <a:cxnSpLocks noChangeShapeType="1"/>
            </p:cNvCxnSpPr>
            <p:nvPr/>
          </p:nvCxnSpPr>
          <p:spPr bwMode="auto">
            <a:xfrm>
              <a:off x="6824049" y="3712795"/>
              <a:ext cx="791690" cy="792976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直線接點 82"/>
            <p:cNvCxnSpPr>
              <a:cxnSpLocks noChangeShapeType="1"/>
            </p:cNvCxnSpPr>
            <p:nvPr/>
          </p:nvCxnSpPr>
          <p:spPr bwMode="auto">
            <a:xfrm>
              <a:off x="6715916" y="2636912"/>
              <a:ext cx="108133" cy="1073233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4" name="群組 83"/>
          <p:cNvGrpSpPr>
            <a:grpSpLocks/>
          </p:cNvGrpSpPr>
          <p:nvPr/>
        </p:nvGrpSpPr>
        <p:grpSpPr bwMode="auto">
          <a:xfrm>
            <a:off x="8140115" y="6562312"/>
            <a:ext cx="3194637" cy="2686442"/>
            <a:chOff x="4817261" y="2636912"/>
            <a:chExt cx="2131003" cy="2449942"/>
          </a:xfrm>
        </p:grpSpPr>
        <p:cxnSp>
          <p:nvCxnSpPr>
            <p:cNvPr id="85" name="直線箭頭接點 84"/>
            <p:cNvCxnSpPr>
              <a:cxnSpLocks noChangeShapeType="1"/>
            </p:cNvCxnSpPr>
            <p:nvPr/>
          </p:nvCxnSpPr>
          <p:spPr bwMode="auto">
            <a:xfrm>
              <a:off x="4817261" y="3203634"/>
              <a:ext cx="669648" cy="1883220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直線接點 85"/>
            <p:cNvCxnSpPr>
              <a:cxnSpLocks noChangeShapeType="1"/>
            </p:cNvCxnSpPr>
            <p:nvPr/>
          </p:nvCxnSpPr>
          <p:spPr bwMode="auto">
            <a:xfrm flipH="1">
              <a:off x="4824536" y="2636912"/>
              <a:ext cx="2123728" cy="590680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" name="群組 86"/>
          <p:cNvGrpSpPr>
            <a:grpSpLocks/>
          </p:cNvGrpSpPr>
          <p:nvPr/>
        </p:nvGrpSpPr>
        <p:grpSpPr bwMode="auto">
          <a:xfrm>
            <a:off x="7946233" y="6345616"/>
            <a:ext cx="873734" cy="2890434"/>
            <a:chOff x="6531052" y="2636912"/>
            <a:chExt cx="2070612" cy="1754532"/>
          </a:xfrm>
        </p:grpSpPr>
        <p:cxnSp>
          <p:nvCxnSpPr>
            <p:cNvPr id="88" name="直線箭頭接點 87"/>
            <p:cNvCxnSpPr>
              <a:cxnSpLocks noChangeShapeType="1"/>
            </p:cNvCxnSpPr>
            <p:nvPr/>
          </p:nvCxnSpPr>
          <p:spPr bwMode="auto">
            <a:xfrm>
              <a:off x="6557663" y="3602673"/>
              <a:ext cx="2044001" cy="788771"/>
            </a:xfrm>
            <a:prstGeom prst="straightConnector1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直線接點 88"/>
            <p:cNvCxnSpPr>
              <a:cxnSpLocks noChangeShapeType="1"/>
            </p:cNvCxnSpPr>
            <p:nvPr/>
          </p:nvCxnSpPr>
          <p:spPr bwMode="auto">
            <a:xfrm>
              <a:off x="6531052" y="2636912"/>
              <a:ext cx="26612" cy="973470"/>
            </a:xfrm>
            <a:prstGeom prst="line">
              <a:avLst/>
            </a:prstGeom>
            <a:noFill/>
            <a:ln w="57150">
              <a:solidFill>
                <a:srgbClr val="623316"/>
              </a:solidFill>
              <a:round/>
              <a:headEnd/>
              <a:tailEnd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7432" name="圖片 55" descr="未命名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425" y="5038312"/>
            <a:ext cx="1933575" cy="183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3" name="矩形 51"/>
          <p:cNvSpPr>
            <a:spLocks noChangeArrowheads="1"/>
          </p:cNvSpPr>
          <p:nvPr/>
        </p:nvSpPr>
        <p:spPr bwMode="auto">
          <a:xfrm>
            <a:off x="2878934" y="4103266"/>
            <a:ext cx="11031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000" dirty="0"/>
              <a:t>User:</a:t>
            </a:r>
            <a:endParaRPr lang="zh-TW" altLang="en-US" sz="3000" dirty="0"/>
          </a:p>
        </p:txBody>
      </p:sp>
      <p:sp>
        <p:nvSpPr>
          <p:cNvPr id="53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22</a:t>
            </a:r>
            <a:endParaRPr lang="zh-TW" altLang="en-US" sz="2400" dirty="0"/>
          </a:p>
        </p:txBody>
      </p:sp>
      <p:pic>
        <p:nvPicPr>
          <p:cNvPr id="55" name="Picture 15" descr="cc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336" y="8410642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5618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726" grpId="0" animBg="1"/>
      <p:bldP spid="33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(MDP) </a:t>
            </a:r>
            <a:r>
              <a:rPr kumimoji="0" lang="en-US" altLang="zh-TW" dirty="0">
                <a:ea typeface="微軟正黑體" charset="0"/>
              </a:rPr>
              <a:t>(1</a:t>
            </a:r>
            <a:r>
              <a:rPr kumimoji="0" lang="en-US" altLang="zh-TW" dirty="0" smtClean="0">
                <a:ea typeface="微軟正黑體" charset="0"/>
              </a:rPr>
              <a:t>/4)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32770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4062651"/>
          </a:xfrm>
        </p:spPr>
        <p:txBody>
          <a:bodyPr>
            <a:spAutoFit/>
          </a:bodyPr>
          <a:lstStyle/>
          <a:p>
            <a:r>
              <a:rPr lang="en-US" altLang="zh-TW" sz="4200" b="1" dirty="0"/>
              <a:t>States </a:t>
            </a:r>
          </a:p>
          <a:p>
            <a:pPr lvl="1"/>
            <a:r>
              <a:rPr lang="en-US" altLang="zh-TW" sz="3600" dirty="0"/>
              <a:t>learning status of the learner</a:t>
            </a:r>
          </a:p>
          <a:p>
            <a:r>
              <a:rPr lang="en-US" altLang="zh-TW" sz="4200" b="1" dirty="0"/>
              <a:t>Represented by</a:t>
            </a:r>
          </a:p>
          <a:p>
            <a:pPr lvl="1"/>
            <a:r>
              <a:rPr lang="en-US" altLang="zh-TW" sz="3600" dirty="0"/>
              <a:t>Present dialogue turn</a:t>
            </a:r>
          </a:p>
          <a:p>
            <a:pPr lvl="1"/>
            <a:r>
              <a:rPr lang="en-US" altLang="zh-TW" sz="3600" dirty="0"/>
              <a:t>Learner’s average score for every pronunciation unit so far </a:t>
            </a:r>
            <a:br>
              <a:rPr lang="en-US" altLang="zh-TW" sz="3600" dirty="0"/>
            </a:br>
            <a:r>
              <a:rPr lang="en-US" altLang="zh-TW" sz="3600" dirty="0"/>
              <a:t>(high-dimensional continuous state space)</a:t>
            </a:r>
            <a:endParaRPr lang="en-US" altLang="zh-TW" sz="3600" dirty="0">
              <a:solidFill>
                <a:srgbClr val="000000"/>
              </a:solidFill>
              <a:latin typeface="Times New Roman" charset="0"/>
              <a:ea typeface="新細明體" charset="0"/>
            </a:endParaRPr>
          </a:p>
        </p:txBody>
      </p:sp>
      <p:sp>
        <p:nvSpPr>
          <p:cNvPr id="19460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BB6DFEE7-D3FE-E047-8265-51D899EE5F50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23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grpSp>
        <p:nvGrpSpPr>
          <p:cNvPr id="24" name="群組 23"/>
          <p:cNvGrpSpPr>
            <a:grpSpLocks/>
          </p:cNvGrpSpPr>
          <p:nvPr/>
        </p:nvGrpSpPr>
        <p:grpSpPr bwMode="auto">
          <a:xfrm>
            <a:off x="12330113" y="5738715"/>
            <a:ext cx="2562225" cy="1997870"/>
            <a:chOff x="6324600" y="1554163"/>
            <a:chExt cx="2408237" cy="1979612"/>
          </a:xfrm>
        </p:grpSpPr>
        <p:sp>
          <p:nvSpPr>
            <p:cNvPr id="25" name="橢圓 24"/>
            <p:cNvSpPr/>
            <p:nvPr/>
          </p:nvSpPr>
          <p:spPr bwMode="auto">
            <a:xfrm>
              <a:off x="7282523" y="1554163"/>
              <a:ext cx="109669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 bwMode="auto">
            <a:xfrm>
              <a:off x="6749846" y="2011904"/>
              <a:ext cx="107431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 bwMode="auto">
            <a:xfrm>
              <a:off x="7282523" y="2096845"/>
              <a:ext cx="109669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 bwMode="auto">
            <a:xfrm>
              <a:off x="7949489" y="2011904"/>
              <a:ext cx="107431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 bwMode="auto">
            <a:xfrm>
              <a:off x="6628987" y="2733907"/>
              <a:ext cx="107431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 bwMode="auto">
            <a:xfrm>
              <a:off x="7163903" y="2778739"/>
              <a:ext cx="107431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 bwMode="auto">
            <a:xfrm>
              <a:off x="7642864" y="2797614"/>
              <a:ext cx="109668" cy="10145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 bwMode="auto">
            <a:xfrm>
              <a:off x="8009919" y="2778739"/>
              <a:ext cx="107431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 bwMode="auto">
            <a:xfrm>
              <a:off x="6324600" y="3316702"/>
              <a:ext cx="107431" cy="1038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 bwMode="auto">
            <a:xfrm>
              <a:off x="6846087" y="3427597"/>
              <a:ext cx="109668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 bwMode="auto">
            <a:xfrm>
              <a:off x="7217618" y="3427597"/>
              <a:ext cx="109668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 bwMode="auto">
            <a:xfrm>
              <a:off x="8625406" y="3432316"/>
              <a:ext cx="107431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 bwMode="auto">
            <a:xfrm>
              <a:off x="8063634" y="3337937"/>
              <a:ext cx="109668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 bwMode="auto">
            <a:xfrm>
              <a:off x="7676436" y="3427597"/>
              <a:ext cx="107431" cy="1014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39" name="直線接點 38"/>
            <p:cNvCxnSpPr>
              <a:stCxn id="25" idx="3"/>
              <a:endCxn id="26" idx="7"/>
            </p:cNvCxnSpPr>
            <p:nvPr/>
          </p:nvCxnSpPr>
          <p:spPr bwMode="auto">
            <a:xfrm flipH="1">
              <a:off x="6841611" y="1641465"/>
              <a:ext cx="458818" cy="3845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25" idx="4"/>
              <a:endCxn id="27" idx="0"/>
            </p:cNvCxnSpPr>
            <p:nvPr/>
          </p:nvCxnSpPr>
          <p:spPr bwMode="auto">
            <a:xfrm>
              <a:off x="7338477" y="1655622"/>
              <a:ext cx="0" cy="4412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25" idx="5"/>
              <a:endCxn id="28" idx="1"/>
            </p:cNvCxnSpPr>
            <p:nvPr/>
          </p:nvCxnSpPr>
          <p:spPr bwMode="auto">
            <a:xfrm>
              <a:off x="7376525" y="1641465"/>
              <a:ext cx="588631" cy="3845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26" idx="4"/>
              <a:endCxn id="29" idx="0"/>
            </p:cNvCxnSpPr>
            <p:nvPr/>
          </p:nvCxnSpPr>
          <p:spPr bwMode="auto">
            <a:xfrm flipH="1">
              <a:off x="6682702" y="2115721"/>
              <a:ext cx="120859" cy="6181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26" idx="5"/>
              <a:endCxn id="30" idx="1"/>
            </p:cNvCxnSpPr>
            <p:nvPr/>
          </p:nvCxnSpPr>
          <p:spPr bwMode="auto">
            <a:xfrm>
              <a:off x="6841611" y="2099206"/>
              <a:ext cx="337958" cy="696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>
              <a:stCxn id="27" idx="3"/>
              <a:endCxn id="29" idx="7"/>
            </p:cNvCxnSpPr>
            <p:nvPr/>
          </p:nvCxnSpPr>
          <p:spPr bwMode="auto">
            <a:xfrm flipH="1">
              <a:off x="6720751" y="2184147"/>
              <a:ext cx="579677" cy="563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>
              <a:stCxn id="27" idx="4"/>
              <a:endCxn id="30" idx="0"/>
            </p:cNvCxnSpPr>
            <p:nvPr/>
          </p:nvCxnSpPr>
          <p:spPr bwMode="auto">
            <a:xfrm flipH="1">
              <a:off x="7217618" y="2200663"/>
              <a:ext cx="120859" cy="578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>
              <a:stCxn id="27" idx="5"/>
              <a:endCxn id="31" idx="1"/>
            </p:cNvCxnSpPr>
            <p:nvPr/>
          </p:nvCxnSpPr>
          <p:spPr bwMode="auto">
            <a:xfrm>
              <a:off x="7376525" y="2184147"/>
              <a:ext cx="284244" cy="6276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stCxn id="27" idx="5"/>
              <a:endCxn id="32" idx="1"/>
            </p:cNvCxnSpPr>
            <p:nvPr/>
          </p:nvCxnSpPr>
          <p:spPr bwMode="auto">
            <a:xfrm>
              <a:off x="7376525" y="2184147"/>
              <a:ext cx="649060" cy="6111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>
              <a:stCxn id="28" idx="4"/>
              <a:endCxn id="31" idx="7"/>
            </p:cNvCxnSpPr>
            <p:nvPr/>
          </p:nvCxnSpPr>
          <p:spPr bwMode="auto">
            <a:xfrm flipH="1">
              <a:off x="7736866" y="2115721"/>
              <a:ext cx="266338" cy="6960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stCxn id="29" idx="4"/>
              <a:endCxn id="33" idx="0"/>
            </p:cNvCxnSpPr>
            <p:nvPr/>
          </p:nvCxnSpPr>
          <p:spPr bwMode="auto">
            <a:xfrm flipH="1">
              <a:off x="6378315" y="2835366"/>
              <a:ext cx="304387" cy="481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29" idx="4"/>
              <a:endCxn id="35" idx="1"/>
            </p:cNvCxnSpPr>
            <p:nvPr/>
          </p:nvCxnSpPr>
          <p:spPr bwMode="auto">
            <a:xfrm>
              <a:off x="6682702" y="2835366"/>
              <a:ext cx="550582" cy="606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30" idx="4"/>
              <a:endCxn id="34" idx="0"/>
            </p:cNvCxnSpPr>
            <p:nvPr/>
          </p:nvCxnSpPr>
          <p:spPr bwMode="auto">
            <a:xfrm flipH="1">
              <a:off x="6899802" y="2882556"/>
              <a:ext cx="317816" cy="545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>
              <a:stCxn id="30" idx="4"/>
              <a:endCxn id="38" idx="0"/>
            </p:cNvCxnSpPr>
            <p:nvPr/>
          </p:nvCxnSpPr>
          <p:spPr bwMode="auto">
            <a:xfrm>
              <a:off x="7217618" y="2882556"/>
              <a:ext cx="512533" cy="545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31" idx="4"/>
              <a:endCxn id="35" idx="7"/>
            </p:cNvCxnSpPr>
            <p:nvPr/>
          </p:nvCxnSpPr>
          <p:spPr bwMode="auto">
            <a:xfrm flipH="1">
              <a:off x="7309381" y="2899072"/>
              <a:ext cx="389436" cy="5426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>
              <a:stCxn id="32" idx="4"/>
              <a:endCxn id="37" idx="0"/>
            </p:cNvCxnSpPr>
            <p:nvPr/>
          </p:nvCxnSpPr>
          <p:spPr bwMode="auto">
            <a:xfrm>
              <a:off x="8063634" y="2882556"/>
              <a:ext cx="55953" cy="4553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>
              <a:stCxn id="32" idx="4"/>
              <a:endCxn id="36" idx="1"/>
            </p:cNvCxnSpPr>
            <p:nvPr/>
          </p:nvCxnSpPr>
          <p:spPr bwMode="auto">
            <a:xfrm>
              <a:off x="8063634" y="2882556"/>
              <a:ext cx="577440" cy="563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框架 55"/>
          <p:cNvSpPr>
            <a:spLocks/>
          </p:cNvSpPr>
          <p:nvPr/>
        </p:nvSpPr>
        <p:spPr bwMode="auto">
          <a:xfrm>
            <a:off x="12384884" y="6819800"/>
            <a:ext cx="2269331" cy="431007"/>
          </a:xfrm>
          <a:custGeom>
            <a:avLst/>
            <a:gdLst>
              <a:gd name="T0" fmla="*/ 0 w 1512887"/>
              <a:gd name="T1" fmla="*/ 0 h 287338"/>
              <a:gd name="T2" fmla="*/ 1512887 w 1512887"/>
              <a:gd name="T3" fmla="*/ 0 h 287338"/>
              <a:gd name="T4" fmla="*/ 1512887 w 1512887"/>
              <a:gd name="T5" fmla="*/ 287338 h 287338"/>
              <a:gd name="T6" fmla="*/ 0 w 1512887"/>
              <a:gd name="T7" fmla="*/ 287338 h 287338"/>
              <a:gd name="T8" fmla="*/ 0 w 1512887"/>
              <a:gd name="T9" fmla="*/ 0 h 287338"/>
              <a:gd name="T10" fmla="*/ 4066 w 1512887"/>
              <a:gd name="T11" fmla="*/ 4066 h 287338"/>
              <a:gd name="T12" fmla="*/ 4066 w 1512887"/>
              <a:gd name="T13" fmla="*/ 283272 h 287338"/>
              <a:gd name="T14" fmla="*/ 1508821 w 1512887"/>
              <a:gd name="T15" fmla="*/ 283272 h 287338"/>
              <a:gd name="T16" fmla="*/ 1508821 w 1512887"/>
              <a:gd name="T17" fmla="*/ 4066 h 287338"/>
              <a:gd name="T18" fmla="*/ 4066 w 1512887"/>
              <a:gd name="T19" fmla="*/ 4066 h 2873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2887" h="287338">
                <a:moveTo>
                  <a:pt x="0" y="0"/>
                </a:moveTo>
                <a:lnTo>
                  <a:pt x="1512887" y="0"/>
                </a:lnTo>
                <a:lnTo>
                  <a:pt x="1512887" y="287338"/>
                </a:lnTo>
                <a:lnTo>
                  <a:pt x="0" y="287338"/>
                </a:lnTo>
                <a:lnTo>
                  <a:pt x="0" y="0"/>
                </a:lnTo>
                <a:close/>
                <a:moveTo>
                  <a:pt x="4066" y="4066"/>
                </a:moveTo>
                <a:lnTo>
                  <a:pt x="4066" y="283272"/>
                </a:lnTo>
                <a:lnTo>
                  <a:pt x="1508821" y="283272"/>
                </a:lnTo>
                <a:lnTo>
                  <a:pt x="1508821" y="4066"/>
                </a:lnTo>
                <a:lnTo>
                  <a:pt x="4066" y="4066"/>
                </a:lnTo>
                <a:close/>
              </a:path>
            </a:pathLst>
          </a:custGeom>
          <a:solidFill>
            <a:srgbClr val="008000"/>
          </a:solidFill>
          <a:ln w="38100" cap="flat" cmpd="sng">
            <a:solidFill>
              <a:srgbClr val="008000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73725"/>
              </p:ext>
            </p:extLst>
          </p:nvPr>
        </p:nvGraphicFramePr>
        <p:xfrm>
          <a:off x="3740945" y="6172100"/>
          <a:ext cx="8210550" cy="1100139"/>
        </p:xfrm>
        <a:graphic>
          <a:graphicData uri="http://schemas.openxmlformats.org/drawingml/2006/table">
            <a:tbl>
              <a:tblPr/>
              <a:tblGrid>
                <a:gridCol w="1173956"/>
                <a:gridCol w="1171575"/>
                <a:gridCol w="1173957"/>
                <a:gridCol w="1171575"/>
                <a:gridCol w="1173956"/>
                <a:gridCol w="1171575"/>
                <a:gridCol w="1173957"/>
              </a:tblGrid>
              <a:tr h="550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Unit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b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p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m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f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…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45</a:t>
                      </a:r>
                      <a:endParaRPr kumimoji="0" lang="zh-TW" altLang="en-US" sz="2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50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Score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53.4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89.0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74.7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80.3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…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97.0</a:t>
                      </a:r>
                      <a:endParaRPr kumimoji="0" lang="zh-TW" altLang="en-US" sz="2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新細明體" charset="0"/>
                        <a:cs typeface="新細明體" charset="0"/>
                      </a:endParaRPr>
                    </a:p>
                  </a:txBody>
                  <a:tcPr marL="137187" marR="137187" marT="68610" marB="686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CCCB"/>
                    </a:solidFill>
                  </a:tcPr>
                </a:tc>
              </a:tr>
            </a:tbl>
          </a:graphicData>
        </a:graphic>
      </p:graphicFrame>
      <p:sp>
        <p:nvSpPr>
          <p:cNvPr id="58" name="框架 57"/>
          <p:cNvSpPr>
            <a:spLocks/>
          </p:cNvSpPr>
          <p:nvPr/>
        </p:nvSpPr>
        <p:spPr bwMode="auto">
          <a:xfrm>
            <a:off x="3740945" y="6172102"/>
            <a:ext cx="8208168" cy="1081088"/>
          </a:xfrm>
          <a:custGeom>
            <a:avLst/>
            <a:gdLst>
              <a:gd name="T0" fmla="*/ 0 w 5472112"/>
              <a:gd name="T1" fmla="*/ 0 h 720725"/>
              <a:gd name="T2" fmla="*/ 5472112 w 5472112"/>
              <a:gd name="T3" fmla="*/ 0 h 720725"/>
              <a:gd name="T4" fmla="*/ 5472112 w 5472112"/>
              <a:gd name="T5" fmla="*/ 720725 h 720725"/>
              <a:gd name="T6" fmla="*/ 0 w 5472112"/>
              <a:gd name="T7" fmla="*/ 720725 h 720725"/>
              <a:gd name="T8" fmla="*/ 0 w 5472112"/>
              <a:gd name="T9" fmla="*/ 0 h 720725"/>
              <a:gd name="T10" fmla="*/ 10198 w 5472112"/>
              <a:gd name="T11" fmla="*/ 10198 h 720725"/>
              <a:gd name="T12" fmla="*/ 10198 w 5472112"/>
              <a:gd name="T13" fmla="*/ 710527 h 720725"/>
              <a:gd name="T14" fmla="*/ 5461914 w 5472112"/>
              <a:gd name="T15" fmla="*/ 710527 h 720725"/>
              <a:gd name="T16" fmla="*/ 5461914 w 5472112"/>
              <a:gd name="T17" fmla="*/ 10198 h 720725"/>
              <a:gd name="T18" fmla="*/ 10198 w 5472112"/>
              <a:gd name="T19" fmla="*/ 10198 h 7207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72112" h="720725">
                <a:moveTo>
                  <a:pt x="0" y="0"/>
                </a:moveTo>
                <a:lnTo>
                  <a:pt x="5472112" y="0"/>
                </a:lnTo>
                <a:lnTo>
                  <a:pt x="5472112" y="720725"/>
                </a:lnTo>
                <a:lnTo>
                  <a:pt x="0" y="720725"/>
                </a:lnTo>
                <a:lnTo>
                  <a:pt x="0" y="0"/>
                </a:lnTo>
                <a:close/>
                <a:moveTo>
                  <a:pt x="10198" y="10198"/>
                </a:moveTo>
                <a:lnTo>
                  <a:pt x="10198" y="710527"/>
                </a:lnTo>
                <a:lnTo>
                  <a:pt x="5461914" y="710527"/>
                </a:lnTo>
                <a:lnTo>
                  <a:pt x="5461914" y="10198"/>
                </a:lnTo>
                <a:lnTo>
                  <a:pt x="10198" y="10198"/>
                </a:lnTo>
                <a:close/>
              </a:path>
            </a:pathLst>
          </a:custGeom>
          <a:solidFill>
            <a:srgbClr val="008000"/>
          </a:solidFill>
          <a:ln w="38100" cap="flat" cmpd="sng">
            <a:solidFill>
              <a:srgbClr val="623316"/>
            </a:solidFill>
            <a:prstDash val="solid"/>
            <a:round/>
            <a:headEnd/>
            <a:tailEnd/>
          </a:ln>
          <a:effectLst>
            <a:outerShdw blurRad="51500" dist="25400" dir="5400000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9" name="文字方塊 58"/>
          <p:cNvSpPr txBox="1">
            <a:spLocks noChangeArrowheads="1"/>
          </p:cNvSpPr>
          <p:nvPr/>
        </p:nvSpPr>
        <p:spPr bwMode="auto">
          <a:xfrm>
            <a:off x="14654214" y="6710263"/>
            <a:ext cx="56778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 dirty="0">
                <a:solidFill>
                  <a:srgbClr val="008000"/>
                </a:solidFill>
              </a:rPr>
              <a:t>(1)</a:t>
            </a:r>
            <a:endParaRPr lang="zh-TW" altLang="en-US" sz="2700" dirty="0">
              <a:solidFill>
                <a:srgbClr val="008000"/>
              </a:solidFill>
            </a:endParaRPr>
          </a:p>
        </p:txBody>
      </p:sp>
      <p:sp>
        <p:nvSpPr>
          <p:cNvPr id="60" name="文字方塊 59"/>
          <p:cNvSpPr txBox="1">
            <a:spLocks noChangeArrowheads="1"/>
          </p:cNvSpPr>
          <p:nvPr/>
        </p:nvSpPr>
        <p:spPr bwMode="auto">
          <a:xfrm>
            <a:off x="5145884" y="5631559"/>
            <a:ext cx="56778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>
                <a:solidFill>
                  <a:srgbClr val="7F4000"/>
                </a:solidFill>
              </a:rPr>
              <a:t>(2)</a:t>
            </a:r>
            <a:endParaRPr lang="zh-TW" altLang="en-US" sz="2700">
              <a:solidFill>
                <a:srgbClr val="7F4000"/>
              </a:solidFill>
            </a:endParaRPr>
          </a:p>
        </p:txBody>
      </p:sp>
      <p:sp>
        <p:nvSpPr>
          <p:cNvPr id="61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23</a:t>
            </a:r>
            <a:endParaRPr lang="zh-TW" altLang="en-US" sz="2400" dirty="0"/>
          </a:p>
        </p:txBody>
      </p:sp>
      <p:pic>
        <p:nvPicPr>
          <p:cNvPr id="62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537" y="7856695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574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59" grpId="0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lang="en-US" altLang="zh-TW" dirty="0">
                <a:ea typeface="微軟正黑體" charset="0"/>
              </a:rPr>
              <a:t>Process (MDP) </a:t>
            </a:r>
            <a:r>
              <a:rPr kumimoji="0" lang="en-US" altLang="zh-TW" dirty="0">
                <a:ea typeface="微軟正黑體" charset="0"/>
              </a:rPr>
              <a:t>(2</a:t>
            </a:r>
            <a:r>
              <a:rPr kumimoji="0" lang="en-US" altLang="zh-TW" dirty="0" smtClean="0">
                <a:ea typeface="微軟正黑體" charset="0"/>
              </a:rPr>
              <a:t>/4)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>
          <a:xfrm>
            <a:off x="2286000" y="1361595"/>
            <a:ext cx="13716000" cy="1458861"/>
          </a:xfrm>
        </p:spPr>
        <p:txBody>
          <a:bodyPr>
            <a:spAutoFit/>
          </a:bodyPr>
          <a:lstStyle/>
          <a:p>
            <a:r>
              <a:rPr lang="en-US" altLang="zh-TW" sz="4200" b="1" dirty="0"/>
              <a:t>Actions </a:t>
            </a:r>
          </a:p>
          <a:p>
            <a:pPr lvl="1"/>
            <a:r>
              <a:rPr lang="en-US" altLang="zh-TW" sz="3900" dirty="0"/>
              <a:t>The set of sentences to be selected for the learner to practice</a:t>
            </a:r>
          </a:p>
        </p:txBody>
      </p:sp>
      <p:sp>
        <p:nvSpPr>
          <p:cNvPr id="20484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80FC1EEA-7B8C-E247-AFF5-6DA0EE3CBBFA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24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pic>
        <p:nvPicPr>
          <p:cNvPr id="53" name="圖片 92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52" y="3308090"/>
            <a:ext cx="9226866" cy="609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群組 54"/>
          <p:cNvGrpSpPr>
            <a:grpSpLocks noChangeAspect="1"/>
          </p:cNvGrpSpPr>
          <p:nvPr/>
        </p:nvGrpSpPr>
        <p:grpSpPr bwMode="auto">
          <a:xfrm>
            <a:off x="4175448" y="4064233"/>
            <a:ext cx="2025170" cy="4993179"/>
            <a:chOff x="1043608" y="3485560"/>
            <a:chExt cx="1350355" cy="3329731"/>
          </a:xfrm>
        </p:grpSpPr>
        <p:sp>
          <p:nvSpPr>
            <p:cNvPr id="20498" name="文字方塊 55"/>
            <p:cNvSpPr txBox="1">
              <a:spLocks noChangeArrowheads="1"/>
            </p:cNvSpPr>
            <p:nvPr/>
          </p:nvSpPr>
          <p:spPr bwMode="auto">
            <a:xfrm>
              <a:off x="1331640" y="3485560"/>
              <a:ext cx="728108" cy="40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300" dirty="0"/>
                <a:t>User:</a:t>
              </a:r>
              <a:endParaRPr lang="zh-TW" altLang="en-US" sz="3300" dirty="0"/>
            </a:p>
          </p:txBody>
        </p:sp>
        <p:sp>
          <p:nvSpPr>
            <p:cNvPr id="20499" name="文字方塊 56"/>
            <p:cNvSpPr txBox="1">
              <a:spLocks noChangeArrowheads="1"/>
            </p:cNvSpPr>
            <p:nvPr/>
          </p:nvSpPr>
          <p:spPr bwMode="auto">
            <a:xfrm>
              <a:off x="1043608" y="4099719"/>
              <a:ext cx="1350355" cy="40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300" dirty="0">
                  <a:solidFill>
                    <a:srgbClr val="FF0000"/>
                  </a:solidFill>
                </a:rPr>
                <a:t>Computer: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sp>
          <p:nvSpPr>
            <p:cNvPr id="20500" name="文字方塊 58"/>
            <p:cNvSpPr txBox="1">
              <a:spLocks noChangeArrowheads="1"/>
            </p:cNvSpPr>
            <p:nvPr/>
          </p:nvSpPr>
          <p:spPr bwMode="auto">
            <a:xfrm>
              <a:off x="1331640" y="4840954"/>
              <a:ext cx="728108" cy="40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300" dirty="0"/>
                <a:t>User:</a:t>
              </a:r>
              <a:endParaRPr lang="zh-TW" altLang="en-US" sz="3300" dirty="0"/>
            </a:p>
          </p:txBody>
        </p:sp>
        <p:sp>
          <p:nvSpPr>
            <p:cNvPr id="20501" name="文字方塊 59"/>
            <p:cNvSpPr txBox="1">
              <a:spLocks noChangeArrowheads="1"/>
            </p:cNvSpPr>
            <p:nvPr/>
          </p:nvSpPr>
          <p:spPr bwMode="auto">
            <a:xfrm>
              <a:off x="1043608" y="5639956"/>
              <a:ext cx="1350355" cy="40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300" dirty="0"/>
                <a:t>Computer:</a:t>
              </a:r>
              <a:endParaRPr lang="zh-TW" altLang="en-US" sz="3300" dirty="0"/>
            </a:p>
          </p:txBody>
        </p:sp>
        <p:sp>
          <p:nvSpPr>
            <p:cNvPr id="20502" name="文字方塊 60"/>
            <p:cNvSpPr txBox="1">
              <a:spLocks noChangeArrowheads="1"/>
            </p:cNvSpPr>
            <p:nvPr/>
          </p:nvSpPr>
          <p:spPr bwMode="auto">
            <a:xfrm>
              <a:off x="1331640" y="6415068"/>
              <a:ext cx="728108" cy="40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/>
              <a:r>
                <a:rPr lang="en-US" altLang="zh-TW" sz="3300" dirty="0"/>
                <a:t>User:</a:t>
              </a:r>
              <a:endParaRPr lang="zh-TW" altLang="en-US" sz="3300" dirty="0"/>
            </a:p>
          </p:txBody>
        </p:sp>
      </p:grpSp>
      <p:sp>
        <p:nvSpPr>
          <p:cNvPr id="62" name="框架 61"/>
          <p:cNvSpPr>
            <a:spLocks noChangeAspect="1"/>
          </p:cNvSpPr>
          <p:nvPr/>
        </p:nvSpPr>
        <p:spPr>
          <a:xfrm>
            <a:off x="6983760" y="5361472"/>
            <a:ext cx="8295321" cy="1425759"/>
          </a:xfrm>
          <a:prstGeom prst="frame">
            <a:avLst>
              <a:gd name="adj1" fmla="val 1415"/>
            </a:avLst>
          </a:prstGeom>
          <a:ln w="38100" cmpd="sng">
            <a:solidFill>
              <a:srgbClr val="623316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>
            <a:spLocks noChangeAspect="1"/>
          </p:cNvSpPr>
          <p:nvPr/>
        </p:nvSpPr>
        <p:spPr>
          <a:xfrm>
            <a:off x="14004540" y="5360726"/>
            <a:ext cx="1297305" cy="142589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9" name="矩形 68"/>
          <p:cNvSpPr>
            <a:spLocks noChangeAspect="1"/>
          </p:cNvSpPr>
          <p:nvPr/>
        </p:nvSpPr>
        <p:spPr>
          <a:xfrm>
            <a:off x="11628276" y="5360726"/>
            <a:ext cx="2331720" cy="142589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0" name="矩形 69"/>
          <p:cNvSpPr>
            <a:spLocks noChangeAspect="1"/>
          </p:cNvSpPr>
          <p:nvPr/>
        </p:nvSpPr>
        <p:spPr>
          <a:xfrm>
            <a:off x="9425142" y="5360726"/>
            <a:ext cx="2203134" cy="142589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1" name="矩形 70"/>
          <p:cNvSpPr>
            <a:spLocks noChangeAspect="1"/>
          </p:cNvSpPr>
          <p:nvPr/>
        </p:nvSpPr>
        <p:spPr>
          <a:xfrm>
            <a:off x="6983760" y="5360726"/>
            <a:ext cx="2463165" cy="142589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直線箭頭接點 14"/>
          <p:cNvCxnSpPr>
            <a:cxnSpLocks noChangeAspect="1" noChangeShapeType="1"/>
          </p:cNvCxnSpPr>
          <p:nvPr/>
        </p:nvCxnSpPr>
        <p:spPr bwMode="auto">
          <a:xfrm flipV="1">
            <a:off x="7955868" y="6786746"/>
            <a:ext cx="0" cy="1165860"/>
          </a:xfrm>
          <a:prstGeom prst="straightConnector1">
            <a:avLst/>
          </a:prstGeom>
          <a:noFill/>
          <a:ln w="57150">
            <a:solidFill>
              <a:srgbClr val="008000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線箭頭接點 71"/>
          <p:cNvCxnSpPr>
            <a:cxnSpLocks noChangeAspect="1" noChangeShapeType="1"/>
          </p:cNvCxnSpPr>
          <p:nvPr/>
        </p:nvCxnSpPr>
        <p:spPr bwMode="auto">
          <a:xfrm flipV="1">
            <a:off x="10224120" y="6786746"/>
            <a:ext cx="0" cy="1165860"/>
          </a:xfrm>
          <a:prstGeom prst="straightConnector1">
            <a:avLst/>
          </a:prstGeom>
          <a:noFill/>
          <a:ln w="57150">
            <a:solidFill>
              <a:srgbClr val="008000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線箭頭接點 72"/>
          <p:cNvCxnSpPr>
            <a:cxnSpLocks noChangeAspect="1" noChangeShapeType="1"/>
          </p:cNvCxnSpPr>
          <p:nvPr/>
        </p:nvCxnSpPr>
        <p:spPr bwMode="auto">
          <a:xfrm flipV="1">
            <a:off x="12492372" y="6894758"/>
            <a:ext cx="0" cy="1165860"/>
          </a:xfrm>
          <a:prstGeom prst="straightConnector1">
            <a:avLst/>
          </a:prstGeom>
          <a:noFill/>
          <a:ln w="57150">
            <a:solidFill>
              <a:srgbClr val="008000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線箭頭接點 73"/>
          <p:cNvCxnSpPr>
            <a:cxnSpLocks noChangeAspect="1" noChangeShapeType="1"/>
          </p:cNvCxnSpPr>
          <p:nvPr/>
        </p:nvCxnSpPr>
        <p:spPr bwMode="auto">
          <a:xfrm flipV="1">
            <a:off x="14760624" y="7002770"/>
            <a:ext cx="0" cy="1165860"/>
          </a:xfrm>
          <a:prstGeom prst="straightConnector1">
            <a:avLst/>
          </a:prstGeom>
          <a:noFill/>
          <a:ln w="57150">
            <a:solidFill>
              <a:srgbClr val="008000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24</a:t>
            </a:r>
            <a:endParaRPr lang="zh-TW" altLang="en-US" sz="2400" dirty="0"/>
          </a:p>
        </p:txBody>
      </p:sp>
      <p:pic>
        <p:nvPicPr>
          <p:cNvPr id="23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082" y="8940439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57953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ea typeface="微軟正黑體" charset="0"/>
              </a:rPr>
              <a:t> </a:t>
            </a:r>
            <a:r>
              <a:rPr kumimoji="0" lang="en-US" altLang="zh-TW" dirty="0">
                <a:ea typeface="微軟正黑體" charset="0"/>
              </a:rPr>
              <a:t>(3</a:t>
            </a:r>
            <a:r>
              <a:rPr kumimoji="0" lang="en-US" altLang="zh-TW" dirty="0" smtClean="0">
                <a:ea typeface="微軟正黑體" charset="0"/>
              </a:rPr>
              <a:t>/4)</a:t>
            </a:r>
            <a:endParaRPr kumimoji="0" lang="en-US" altLang="zh-TW" dirty="0">
              <a:ea typeface="微軟正黑體" charset="0"/>
            </a:endParaRPr>
          </a:p>
        </p:txBody>
      </p:sp>
      <p:sp>
        <p:nvSpPr>
          <p:cNvPr id="21508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fld id="{B26754B4-5225-2244-A072-938A6200C9B2}" type="slidenum">
              <a:rPr kumimoji="0" lang="zh-TW" altLang="en-US" sz="2400">
                <a:solidFill>
                  <a:srgbClr val="FFFFFF"/>
                </a:solidFill>
                <a:cs typeface="Times New Roman" charset="0"/>
              </a:rPr>
              <a:pPr eaLnBrk="1" hangingPunct="1"/>
              <a:t>25</a:t>
            </a:fld>
            <a:endParaRPr kumimoji="0" lang="zh-TW" altLang="en-US" sz="2400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32770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7940635"/>
          </a:xfrm>
        </p:spPr>
        <p:txBody>
          <a:bodyPr>
            <a:spAutoFit/>
          </a:bodyPr>
          <a:lstStyle/>
          <a:p>
            <a:r>
              <a:rPr lang="en-US" altLang="zh-TW" sz="4200" b="1" dirty="0"/>
              <a:t>System goal setting</a:t>
            </a:r>
          </a:p>
          <a:p>
            <a:pPr lvl="1" eaLnBrk="1" hangingPunct="1"/>
            <a:r>
              <a:rPr lang="en-US" altLang="zh-TW" sz="3600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all </a:t>
            </a:r>
            <a:r>
              <a:rPr lang="en-US" altLang="zh-TW" sz="36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pronunciation units (or a subset of focused units) scored 75 or higher over 7 times for the learner in minimum number of dialogue turns, etc.</a:t>
            </a:r>
          </a:p>
          <a:p>
            <a:pPr marL="514350" lvl="1" indent="-514350">
              <a:buFont typeface="Arial" pitchFamily="34" charset="0"/>
              <a:buChar char="•"/>
            </a:pPr>
            <a:r>
              <a:rPr lang="en-US" altLang="zh-TW" b="1" dirty="0"/>
              <a:t>Reward</a:t>
            </a:r>
          </a:p>
          <a:p>
            <a:pPr lvl="1"/>
            <a:r>
              <a:rPr lang="en-US" altLang="zh-TW" sz="3600" dirty="0"/>
              <a:t>set </a:t>
            </a:r>
            <a:r>
              <a:rPr lang="en-US" altLang="zh-TW" sz="3600" b="1" dirty="0"/>
              <a:t>cost -1</a:t>
            </a:r>
            <a:r>
              <a:rPr lang="en-US" altLang="zh-TW" sz="3600" dirty="0"/>
              <a:t> for every dialogue turn: the less number of turns the better</a:t>
            </a:r>
          </a:p>
          <a:p>
            <a:pPr lvl="1"/>
            <a:r>
              <a:rPr lang="en-US" altLang="zh-TW" sz="3600" dirty="0"/>
              <a:t>Game ends when system goal reached</a:t>
            </a:r>
          </a:p>
          <a:p>
            <a:r>
              <a:rPr lang="en-US" altLang="zh-TW" sz="4200" b="1" dirty="0"/>
              <a:t>Policy</a:t>
            </a:r>
          </a:p>
          <a:p>
            <a:pPr lvl="1"/>
            <a:r>
              <a:rPr lang="en-US" altLang="zh-TW" sz="3600" dirty="0"/>
              <a:t>Best system action to take at each</a:t>
            </a:r>
          </a:p>
          <a:p>
            <a:pPr marL="685800" lvl="1" indent="0">
              <a:buNone/>
            </a:pPr>
            <a:r>
              <a:rPr lang="en-US" altLang="zh-TW" sz="3600" dirty="0"/>
              <a:t>    state</a:t>
            </a:r>
          </a:p>
          <a:p>
            <a:pPr lvl="1"/>
            <a:r>
              <a:rPr lang="en-US" altLang="zh-TW" sz="3600" dirty="0"/>
              <a:t>to be trained </a:t>
            </a:r>
          </a:p>
        </p:txBody>
      </p:sp>
      <p:grpSp>
        <p:nvGrpSpPr>
          <p:cNvPr id="44" name="群組 43"/>
          <p:cNvGrpSpPr>
            <a:grpSpLocks noChangeAspect="1"/>
          </p:cNvGrpSpPr>
          <p:nvPr/>
        </p:nvGrpSpPr>
        <p:grpSpPr bwMode="auto">
          <a:xfrm>
            <a:off x="9468038" y="7670662"/>
            <a:ext cx="6311972" cy="2442185"/>
            <a:chOff x="755576" y="4077072"/>
            <a:chExt cx="7272808" cy="2016224"/>
          </a:xfrm>
        </p:grpSpPr>
        <p:cxnSp>
          <p:nvCxnSpPr>
            <p:cNvPr id="45" name="直線箭頭接點 46"/>
            <p:cNvCxnSpPr>
              <a:cxnSpLocks noChangeShapeType="1"/>
            </p:cNvCxnSpPr>
            <p:nvPr/>
          </p:nvCxnSpPr>
          <p:spPr bwMode="auto">
            <a:xfrm flipV="1">
              <a:off x="1184908" y="4870219"/>
              <a:ext cx="460371" cy="381747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51500" dist="26940" dir="5400000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" name="群組 8"/>
            <p:cNvGrpSpPr>
              <a:grpSpLocks/>
            </p:cNvGrpSpPr>
            <p:nvPr/>
          </p:nvGrpSpPr>
          <p:grpSpPr bwMode="auto">
            <a:xfrm>
              <a:off x="2020966" y="4455575"/>
              <a:ext cx="5359346" cy="1205673"/>
              <a:chOff x="1790138" y="4212197"/>
              <a:chExt cx="5359346" cy="1205673"/>
            </a:xfrm>
          </p:grpSpPr>
          <p:cxnSp>
            <p:nvCxnSpPr>
              <p:cNvPr id="103" name="直線箭頭接點 76"/>
              <p:cNvCxnSpPr>
                <a:cxnSpLocks noChangeShapeType="1"/>
              </p:cNvCxnSpPr>
              <p:nvPr/>
            </p:nvCxnSpPr>
            <p:spPr bwMode="auto">
              <a:xfrm>
                <a:off x="6690602" y="4615722"/>
                <a:ext cx="460368" cy="392867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直線箭頭接點 77"/>
              <p:cNvCxnSpPr>
                <a:cxnSpLocks noChangeShapeType="1"/>
              </p:cNvCxnSpPr>
              <p:nvPr/>
            </p:nvCxnSpPr>
            <p:spPr bwMode="auto">
              <a:xfrm>
                <a:off x="2340363" y="4219150"/>
                <a:ext cx="336227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直線箭頭接點 78"/>
              <p:cNvCxnSpPr>
                <a:cxnSpLocks noChangeShapeType="1"/>
              </p:cNvCxnSpPr>
              <p:nvPr/>
            </p:nvCxnSpPr>
            <p:spPr bwMode="auto">
              <a:xfrm flipV="1">
                <a:off x="4011145" y="4211737"/>
                <a:ext cx="336224" cy="7413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直線箭頭接點 79"/>
              <p:cNvCxnSpPr>
                <a:cxnSpLocks noChangeShapeType="1"/>
              </p:cNvCxnSpPr>
              <p:nvPr/>
            </p:nvCxnSpPr>
            <p:spPr bwMode="auto">
              <a:xfrm>
                <a:off x="5681924" y="4211737"/>
                <a:ext cx="336227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直線箭頭接點 80"/>
              <p:cNvCxnSpPr>
                <a:cxnSpLocks noChangeShapeType="1"/>
              </p:cNvCxnSpPr>
              <p:nvPr/>
            </p:nvCxnSpPr>
            <p:spPr bwMode="auto">
              <a:xfrm flipH="1">
                <a:off x="1792057" y="5416282"/>
                <a:ext cx="341398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直線箭頭接點 81"/>
              <p:cNvCxnSpPr>
                <a:cxnSpLocks noChangeShapeType="1"/>
              </p:cNvCxnSpPr>
              <p:nvPr/>
            </p:nvCxnSpPr>
            <p:spPr bwMode="auto">
              <a:xfrm flipH="1">
                <a:off x="3281794" y="5416282"/>
                <a:ext cx="341398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直線箭頭接點 82"/>
              <p:cNvCxnSpPr>
                <a:cxnSpLocks noChangeShapeType="1"/>
              </p:cNvCxnSpPr>
              <p:nvPr/>
            </p:nvCxnSpPr>
            <p:spPr bwMode="auto">
              <a:xfrm flipH="1">
                <a:off x="4761184" y="5416282"/>
                <a:ext cx="341398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" name="直線箭頭接點 83"/>
              <p:cNvCxnSpPr>
                <a:cxnSpLocks noChangeShapeType="1"/>
              </p:cNvCxnSpPr>
              <p:nvPr/>
            </p:nvCxnSpPr>
            <p:spPr bwMode="auto">
              <a:xfrm flipH="1">
                <a:off x="6250921" y="5416282"/>
                <a:ext cx="341398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51500" dist="26940" dir="5400000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" name="群組 9"/>
            <p:cNvGrpSpPr>
              <a:grpSpLocks/>
            </p:cNvGrpSpPr>
            <p:nvPr/>
          </p:nvGrpSpPr>
          <p:grpSpPr bwMode="auto">
            <a:xfrm>
              <a:off x="755576" y="4077072"/>
              <a:ext cx="7272808" cy="2016224"/>
              <a:chOff x="683568" y="836712"/>
              <a:chExt cx="7272808" cy="2016224"/>
            </a:xfrm>
          </p:grpSpPr>
          <p:grpSp>
            <p:nvGrpSpPr>
              <p:cNvPr id="50" name="群組 10"/>
              <p:cNvGrpSpPr>
                <a:grpSpLocks/>
              </p:cNvGrpSpPr>
              <p:nvPr/>
            </p:nvGrpSpPr>
            <p:grpSpPr bwMode="auto">
              <a:xfrm>
                <a:off x="683568" y="836712"/>
                <a:ext cx="7272808" cy="2016224"/>
                <a:chOff x="755576" y="3933056"/>
                <a:chExt cx="7272808" cy="2016224"/>
              </a:xfrm>
            </p:grpSpPr>
            <p:grpSp>
              <p:nvGrpSpPr>
                <p:cNvPr id="53" name="群組 12"/>
                <p:cNvGrpSpPr>
                  <a:grpSpLocks/>
                </p:cNvGrpSpPr>
                <p:nvPr/>
              </p:nvGrpSpPr>
              <p:grpSpPr bwMode="auto">
                <a:xfrm>
                  <a:off x="2260872" y="5136614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101" name="圓角矩形 100"/>
                  <p:cNvSpPr/>
                  <p:nvPr/>
                </p:nvSpPr>
                <p:spPr>
                  <a:xfrm>
                    <a:off x="2060485" y="582064"/>
                    <a:ext cx="1503476" cy="75218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102" name="圓角矩形 4"/>
                  <p:cNvSpPr/>
                  <p:nvPr/>
                </p:nvSpPr>
                <p:spPr>
                  <a:xfrm>
                    <a:off x="2095450" y="616410"/>
                    <a:ext cx="1433547" cy="68005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(8)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Bill paying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54" name="群組 13"/>
                <p:cNvGrpSpPr>
                  <a:grpSpLocks/>
                </p:cNvGrpSpPr>
                <p:nvPr/>
              </p:nvGrpSpPr>
              <p:grpSpPr bwMode="auto">
                <a:xfrm>
                  <a:off x="1213199" y="3941947"/>
                  <a:ext cx="1336970" cy="812666"/>
                  <a:chOff x="1595964" y="581149"/>
                  <a:chExt cx="1506196" cy="753098"/>
                </a:xfrm>
              </p:grpSpPr>
              <p:sp>
                <p:nvSpPr>
                  <p:cNvPr id="99" name="圓角矩形 98"/>
                  <p:cNvSpPr/>
                  <p:nvPr/>
                </p:nvSpPr>
                <p:spPr>
                  <a:xfrm>
                    <a:off x="1593229" y="579779"/>
                    <a:ext cx="1509302" cy="755616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100" name="圓角矩形 4"/>
                  <p:cNvSpPr/>
                  <p:nvPr/>
                </p:nvSpPr>
                <p:spPr>
                  <a:xfrm>
                    <a:off x="1634019" y="614126"/>
                    <a:ext cx="1433547" cy="6834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(1)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Phone invitation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55" name="群組 14"/>
                <p:cNvGrpSpPr>
                  <a:grpSpLocks/>
                </p:cNvGrpSpPr>
                <p:nvPr/>
              </p:nvGrpSpPr>
              <p:grpSpPr bwMode="auto">
                <a:xfrm>
                  <a:off x="3737719" y="5136614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97" name="圓角矩形 96"/>
                  <p:cNvSpPr/>
                  <p:nvPr/>
                </p:nvSpPr>
                <p:spPr>
                  <a:xfrm>
                    <a:off x="2063349" y="582064"/>
                    <a:ext cx="1503476" cy="75218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98" name="圓角矩形 4"/>
                  <p:cNvSpPr/>
                  <p:nvPr/>
                </p:nvSpPr>
                <p:spPr>
                  <a:xfrm>
                    <a:off x="2098313" y="616410"/>
                    <a:ext cx="1433547" cy="68005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(7)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Chatting 2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57" name="群組 15"/>
                <p:cNvGrpSpPr>
                  <a:grpSpLocks/>
                </p:cNvGrpSpPr>
                <p:nvPr/>
              </p:nvGrpSpPr>
              <p:grpSpPr bwMode="auto">
                <a:xfrm>
                  <a:off x="5214567" y="5136614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95" name="圓角矩形 94"/>
                  <p:cNvSpPr/>
                  <p:nvPr/>
                </p:nvSpPr>
                <p:spPr>
                  <a:xfrm>
                    <a:off x="2060390" y="582064"/>
                    <a:ext cx="1503476" cy="75218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96" name="圓角矩形 4"/>
                  <p:cNvSpPr/>
                  <p:nvPr/>
                </p:nvSpPr>
                <p:spPr>
                  <a:xfrm>
                    <a:off x="2095354" y="616410"/>
                    <a:ext cx="1433547" cy="68005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(6)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Meal serving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58" name="圓角矩形 57"/>
                <p:cNvSpPr/>
                <p:nvPr/>
              </p:nvSpPr>
              <p:spPr>
                <a:xfrm>
                  <a:off x="755576" y="5137600"/>
                  <a:ext cx="1334555" cy="81168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grpSp>
              <p:nvGrpSpPr>
                <p:cNvPr id="59" name="群組 17"/>
                <p:cNvGrpSpPr>
                  <a:grpSpLocks/>
                </p:cNvGrpSpPr>
                <p:nvPr/>
              </p:nvGrpSpPr>
              <p:grpSpPr bwMode="auto">
                <a:xfrm>
                  <a:off x="6691414" y="5136614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93" name="圓角矩形 92"/>
                  <p:cNvSpPr/>
                  <p:nvPr/>
                </p:nvSpPr>
                <p:spPr>
                  <a:xfrm>
                    <a:off x="2063253" y="582064"/>
                    <a:ext cx="1503476" cy="75218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94" name="圓角矩形 4"/>
                  <p:cNvSpPr/>
                  <p:nvPr/>
                </p:nvSpPr>
                <p:spPr>
                  <a:xfrm>
                    <a:off x="2104043" y="616410"/>
                    <a:ext cx="1427721" cy="68005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(5)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Chatting 1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60" name="群組 18"/>
                <p:cNvGrpSpPr>
                  <a:grpSpLocks/>
                </p:cNvGrpSpPr>
                <p:nvPr/>
              </p:nvGrpSpPr>
              <p:grpSpPr bwMode="auto">
                <a:xfrm>
                  <a:off x="4557560" y="3933056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91" name="圓角矩形 90"/>
                  <p:cNvSpPr/>
                  <p:nvPr/>
                </p:nvSpPr>
                <p:spPr>
                  <a:xfrm>
                    <a:off x="2060471" y="581149"/>
                    <a:ext cx="1503476" cy="752181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92" name="圓角矩形 4"/>
                  <p:cNvSpPr/>
                  <p:nvPr/>
                </p:nvSpPr>
                <p:spPr>
                  <a:xfrm>
                    <a:off x="2095435" y="618929"/>
                    <a:ext cx="1433547" cy="68005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(3)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Finding the restaurant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85" name="群組 19"/>
                <p:cNvGrpSpPr>
                  <a:grpSpLocks/>
                </p:cNvGrpSpPr>
                <p:nvPr/>
              </p:nvGrpSpPr>
              <p:grpSpPr bwMode="auto">
                <a:xfrm>
                  <a:off x="6170429" y="3933056"/>
                  <a:ext cx="1446102" cy="812666"/>
                  <a:chOff x="2030475" y="571061"/>
                  <a:chExt cx="1629142" cy="753098"/>
                </a:xfrm>
              </p:grpSpPr>
              <p:sp>
                <p:nvSpPr>
                  <p:cNvPr id="89" name="圓角矩形 88"/>
                  <p:cNvSpPr/>
                  <p:nvPr/>
                </p:nvSpPr>
                <p:spPr>
                  <a:xfrm>
                    <a:off x="2101480" y="571061"/>
                    <a:ext cx="1497650" cy="752181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90" name="圓角矩形 4"/>
                  <p:cNvSpPr/>
                  <p:nvPr/>
                </p:nvSpPr>
                <p:spPr>
                  <a:xfrm>
                    <a:off x="2031551" y="591669"/>
                    <a:ext cx="1625853" cy="6766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(4)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Seating and meal ordering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  <p:grpSp>
              <p:nvGrpSpPr>
                <p:cNvPr id="86" name="群組 20"/>
                <p:cNvGrpSpPr>
                  <a:grpSpLocks/>
                </p:cNvGrpSpPr>
                <p:nvPr/>
              </p:nvGrpSpPr>
              <p:grpSpPr bwMode="auto">
                <a:xfrm>
                  <a:off x="2885379" y="3941947"/>
                  <a:ext cx="1336970" cy="812666"/>
                  <a:chOff x="2060533" y="581149"/>
                  <a:chExt cx="1506196" cy="753098"/>
                </a:xfrm>
              </p:grpSpPr>
              <p:sp>
                <p:nvSpPr>
                  <p:cNvPr id="87" name="圓角矩形 86"/>
                  <p:cNvSpPr/>
                  <p:nvPr/>
                </p:nvSpPr>
                <p:spPr>
                  <a:xfrm>
                    <a:off x="2062049" y="579779"/>
                    <a:ext cx="1503476" cy="755616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sp>
              <p:sp>
                <p:nvSpPr>
                  <p:cNvPr id="88" name="圓角矩形 4"/>
                  <p:cNvSpPr/>
                  <p:nvPr/>
                </p:nvSpPr>
                <p:spPr>
                  <a:xfrm>
                    <a:off x="2097014" y="614126"/>
                    <a:ext cx="1433547" cy="6834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lIns="0" tIns="0" rIns="0" bIns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(2)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altLang="zh-TW" sz="1650" b="1" dirty="0">
                        <a:solidFill>
                          <a:srgbClr val="000000"/>
                        </a:solidFill>
                        <a:latin typeface="Times New Roman" charset="0"/>
                        <a:ea typeface="新細明體" charset="0"/>
                        <a:cs typeface="Times New Roman" charset="0"/>
                      </a:rPr>
                      <a:t>Restaurant reservation</a:t>
                    </a:r>
                    <a:endParaRPr lang="zh-TW" altLang="en-US" sz="1650" b="1" dirty="0">
                      <a:solidFill>
                        <a:srgbClr val="000000"/>
                      </a:solidFill>
                      <a:latin typeface="Times New Roman" charset="0"/>
                      <a:ea typeface="新細明體" charset="0"/>
                      <a:cs typeface="Times New Roman" charset="0"/>
                    </a:endParaRPr>
                  </a:p>
                </p:txBody>
              </p:sp>
            </p:grpSp>
          </p:grpSp>
          <p:sp>
            <p:nvSpPr>
              <p:cNvPr id="52" name="圓角矩形 4"/>
              <p:cNvSpPr/>
              <p:nvPr/>
            </p:nvSpPr>
            <p:spPr>
              <a:xfrm>
                <a:off x="714604" y="2082027"/>
                <a:ext cx="1272483" cy="7338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zh-TW" sz="1650" b="1" dirty="0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rPr>
                  <a:t>(9)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zh-TW" sz="1650" b="1" dirty="0">
                    <a:solidFill>
                      <a:srgbClr val="000000"/>
                    </a:solidFill>
                    <a:latin typeface="Times New Roman" charset="0"/>
                    <a:ea typeface="新細明體" charset="0"/>
                    <a:cs typeface="Times New Roman" charset="0"/>
                  </a:rPr>
                  <a:t>Saying goodbye</a:t>
                </a:r>
                <a:endParaRPr lang="zh-TW" altLang="en-US" sz="1650" b="1" dirty="0">
                  <a:solidFill>
                    <a:srgbClr val="000000"/>
                  </a:solidFill>
                  <a:latin typeface="Times New Roman" charset="0"/>
                  <a:ea typeface="新細明體" charset="0"/>
                  <a:cs typeface="Times New Roman" charset="0"/>
                </a:endParaRPr>
              </a:p>
            </p:txBody>
          </p:sp>
        </p:grpSp>
      </p:grpSp>
      <p:sp>
        <p:nvSpPr>
          <p:cNvPr id="46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25</a:t>
            </a:r>
            <a:endParaRPr lang="zh-TW" altLang="en-US" sz="2400" dirty="0"/>
          </a:p>
        </p:txBody>
      </p:sp>
      <p:pic>
        <p:nvPicPr>
          <p:cNvPr id="47" name="Picture 15" descr="c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08" y="9609139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22021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ea typeface="微軟正黑體" charset="0"/>
              </a:rPr>
              <a:t> (</a:t>
            </a:r>
            <a:r>
              <a:rPr kumimoji="0" lang="en-US" altLang="zh-TW" dirty="0">
                <a:ea typeface="微軟正黑體" charset="0"/>
              </a:rPr>
              <a:t>4</a:t>
            </a:r>
            <a:r>
              <a:rPr kumimoji="0" lang="en-US" altLang="zh-TW" dirty="0" smtClean="0">
                <a:ea typeface="微軟正黑體" charset="0"/>
              </a:rPr>
              <a:t>/4)</a:t>
            </a:r>
            <a:endParaRPr kumimoji="0" lang="en-US" altLang="zh-TW" dirty="0">
              <a:ea typeface="微軟正黑體" charset="0"/>
            </a:endParaRPr>
          </a:p>
        </p:txBody>
      </p:sp>
      <p:graphicFrame>
        <p:nvGraphicFramePr>
          <p:cNvPr id="23555" name="Object 33"/>
          <p:cNvGraphicFramePr>
            <a:graphicFrameLocks noChangeAspect="1"/>
          </p:cNvGraphicFramePr>
          <p:nvPr/>
        </p:nvGraphicFramePr>
        <p:xfrm>
          <a:off x="5810252" y="4934744"/>
          <a:ext cx="1234202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Document" r:id="rId4" imgW="5486400" imgH="177800" progId="Word.Document.12">
                  <p:link updateAutomatic="1"/>
                </p:oleObj>
              </mc:Choice>
              <mc:Fallback>
                <p:oleObj name="Document" r:id="rId4" imgW="5486400" imgH="177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2" y="4934744"/>
                        <a:ext cx="1234202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8"/>
          <p:cNvSpPr/>
          <p:nvPr/>
        </p:nvSpPr>
        <p:spPr>
          <a:xfrm>
            <a:off x="3743327" y="2336803"/>
            <a:ext cx="4969670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9575007" y="2336803"/>
            <a:ext cx="4969668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2" name="橢圓 41"/>
          <p:cNvSpPr/>
          <p:nvPr/>
        </p:nvSpPr>
        <p:spPr bwMode="auto">
          <a:xfrm>
            <a:off x="6003134" y="2984501"/>
            <a:ext cx="195263" cy="28336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橢圓 42"/>
          <p:cNvSpPr/>
          <p:nvPr/>
        </p:nvSpPr>
        <p:spPr bwMode="auto">
          <a:xfrm>
            <a:off x="5045872" y="4258469"/>
            <a:ext cx="192881" cy="28813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橢圓 43"/>
          <p:cNvSpPr/>
          <p:nvPr/>
        </p:nvSpPr>
        <p:spPr bwMode="auto">
          <a:xfrm>
            <a:off x="6003134" y="4494216"/>
            <a:ext cx="195263" cy="28813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橢圓 44"/>
          <p:cNvSpPr/>
          <p:nvPr/>
        </p:nvSpPr>
        <p:spPr bwMode="auto">
          <a:xfrm>
            <a:off x="7198522" y="4258469"/>
            <a:ext cx="192881" cy="28813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橢圓 45"/>
          <p:cNvSpPr/>
          <p:nvPr/>
        </p:nvSpPr>
        <p:spPr bwMode="auto">
          <a:xfrm>
            <a:off x="4829175" y="6265864"/>
            <a:ext cx="192882" cy="28336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46"/>
          <p:cNvSpPr/>
          <p:nvPr/>
        </p:nvSpPr>
        <p:spPr bwMode="auto">
          <a:xfrm>
            <a:off x="5788822" y="6392069"/>
            <a:ext cx="192881" cy="28813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47"/>
          <p:cNvSpPr/>
          <p:nvPr/>
        </p:nvSpPr>
        <p:spPr bwMode="auto">
          <a:xfrm>
            <a:off x="6648452" y="6444459"/>
            <a:ext cx="197645" cy="28098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48"/>
          <p:cNvSpPr/>
          <p:nvPr/>
        </p:nvSpPr>
        <p:spPr bwMode="auto">
          <a:xfrm>
            <a:off x="7305675" y="6392069"/>
            <a:ext cx="192882" cy="288132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49"/>
          <p:cNvSpPr/>
          <p:nvPr/>
        </p:nvSpPr>
        <p:spPr bwMode="auto">
          <a:xfrm>
            <a:off x="4283872" y="7887496"/>
            <a:ext cx="192881" cy="29051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50"/>
          <p:cNvSpPr/>
          <p:nvPr/>
        </p:nvSpPr>
        <p:spPr bwMode="auto">
          <a:xfrm>
            <a:off x="5219702" y="8197059"/>
            <a:ext cx="195263" cy="28098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51"/>
          <p:cNvSpPr/>
          <p:nvPr/>
        </p:nvSpPr>
        <p:spPr bwMode="auto">
          <a:xfrm>
            <a:off x="5886452" y="8197059"/>
            <a:ext cx="195263" cy="28098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52"/>
          <p:cNvSpPr/>
          <p:nvPr/>
        </p:nvSpPr>
        <p:spPr bwMode="auto">
          <a:xfrm>
            <a:off x="8410575" y="8208964"/>
            <a:ext cx="192882" cy="28336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53"/>
          <p:cNvSpPr/>
          <p:nvPr/>
        </p:nvSpPr>
        <p:spPr bwMode="auto">
          <a:xfrm>
            <a:off x="7403307" y="7947026"/>
            <a:ext cx="197643" cy="28336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54"/>
          <p:cNvSpPr/>
          <p:nvPr/>
        </p:nvSpPr>
        <p:spPr bwMode="auto">
          <a:xfrm>
            <a:off x="6707984" y="8197059"/>
            <a:ext cx="192881" cy="280988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56" name="直線接點 55"/>
          <p:cNvCxnSpPr>
            <a:stCxn id="42" idx="3"/>
            <a:endCxn id="43" idx="7"/>
          </p:cNvCxnSpPr>
          <p:nvPr/>
        </p:nvCxnSpPr>
        <p:spPr bwMode="auto">
          <a:xfrm flipH="1">
            <a:off x="5210177" y="3227391"/>
            <a:ext cx="823913" cy="1069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42" idx="4"/>
            <a:endCxn id="44" idx="0"/>
          </p:cNvCxnSpPr>
          <p:nvPr/>
        </p:nvCxnSpPr>
        <p:spPr bwMode="auto">
          <a:xfrm>
            <a:off x="6103145" y="3267871"/>
            <a:ext cx="0" cy="1226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42" idx="5"/>
            <a:endCxn id="45" idx="1"/>
          </p:cNvCxnSpPr>
          <p:nvPr/>
        </p:nvCxnSpPr>
        <p:spPr bwMode="auto">
          <a:xfrm>
            <a:off x="6169820" y="3227391"/>
            <a:ext cx="1057275" cy="1069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stCxn id="43" idx="4"/>
            <a:endCxn id="46" idx="0"/>
          </p:cNvCxnSpPr>
          <p:nvPr/>
        </p:nvCxnSpPr>
        <p:spPr bwMode="auto">
          <a:xfrm flipH="1">
            <a:off x="4926807" y="4546603"/>
            <a:ext cx="216693" cy="1719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43" idx="5"/>
            <a:endCxn id="47" idx="1"/>
          </p:cNvCxnSpPr>
          <p:nvPr/>
        </p:nvCxnSpPr>
        <p:spPr bwMode="auto">
          <a:xfrm>
            <a:off x="5210177" y="4501357"/>
            <a:ext cx="607220" cy="1935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44" idx="3"/>
            <a:endCxn id="46" idx="7"/>
          </p:cNvCxnSpPr>
          <p:nvPr/>
        </p:nvCxnSpPr>
        <p:spPr bwMode="auto">
          <a:xfrm flipH="1">
            <a:off x="4993484" y="4737101"/>
            <a:ext cx="1040606" cy="1569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stCxn id="44" idx="4"/>
            <a:endCxn id="47" idx="0"/>
          </p:cNvCxnSpPr>
          <p:nvPr/>
        </p:nvCxnSpPr>
        <p:spPr bwMode="auto">
          <a:xfrm flipH="1">
            <a:off x="5886452" y="4782344"/>
            <a:ext cx="216695" cy="1609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44" idx="5"/>
            <a:endCxn id="48" idx="1"/>
          </p:cNvCxnSpPr>
          <p:nvPr/>
        </p:nvCxnSpPr>
        <p:spPr bwMode="auto">
          <a:xfrm>
            <a:off x="6169822" y="4737103"/>
            <a:ext cx="509588" cy="17454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44" idx="5"/>
            <a:endCxn id="49" idx="1"/>
          </p:cNvCxnSpPr>
          <p:nvPr/>
        </p:nvCxnSpPr>
        <p:spPr bwMode="auto">
          <a:xfrm>
            <a:off x="6169822" y="4737103"/>
            <a:ext cx="1164431" cy="17002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45" idx="4"/>
            <a:endCxn id="48" idx="7"/>
          </p:cNvCxnSpPr>
          <p:nvPr/>
        </p:nvCxnSpPr>
        <p:spPr bwMode="auto">
          <a:xfrm flipH="1">
            <a:off x="6817520" y="4546603"/>
            <a:ext cx="476250" cy="1935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46" idx="4"/>
            <a:endCxn id="50" idx="0"/>
          </p:cNvCxnSpPr>
          <p:nvPr/>
        </p:nvCxnSpPr>
        <p:spPr bwMode="auto">
          <a:xfrm flipH="1">
            <a:off x="4379122" y="6549234"/>
            <a:ext cx="547688" cy="1338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46" idx="4"/>
            <a:endCxn id="52" idx="1"/>
          </p:cNvCxnSpPr>
          <p:nvPr/>
        </p:nvCxnSpPr>
        <p:spPr bwMode="auto">
          <a:xfrm>
            <a:off x="4926809" y="6549232"/>
            <a:ext cx="985838" cy="1685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47" idx="4"/>
            <a:endCxn id="51" idx="0"/>
          </p:cNvCxnSpPr>
          <p:nvPr/>
        </p:nvCxnSpPr>
        <p:spPr bwMode="auto">
          <a:xfrm flipH="1">
            <a:off x="5314950" y="6680203"/>
            <a:ext cx="571500" cy="151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47" idx="4"/>
            <a:endCxn id="55" idx="0"/>
          </p:cNvCxnSpPr>
          <p:nvPr/>
        </p:nvCxnSpPr>
        <p:spPr bwMode="auto">
          <a:xfrm>
            <a:off x="5886452" y="6680203"/>
            <a:ext cx="919163" cy="151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48" idx="4"/>
            <a:endCxn id="52" idx="7"/>
          </p:cNvCxnSpPr>
          <p:nvPr/>
        </p:nvCxnSpPr>
        <p:spPr bwMode="auto">
          <a:xfrm flipH="1">
            <a:off x="6050759" y="6725446"/>
            <a:ext cx="697706" cy="15097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stCxn id="49" idx="4"/>
            <a:endCxn id="54" idx="0"/>
          </p:cNvCxnSpPr>
          <p:nvPr/>
        </p:nvCxnSpPr>
        <p:spPr bwMode="auto">
          <a:xfrm>
            <a:off x="7403309" y="6680201"/>
            <a:ext cx="100013" cy="12668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49" idx="4"/>
            <a:endCxn id="53" idx="1"/>
          </p:cNvCxnSpPr>
          <p:nvPr/>
        </p:nvCxnSpPr>
        <p:spPr bwMode="auto">
          <a:xfrm>
            <a:off x="7403307" y="6680201"/>
            <a:ext cx="1035843" cy="1569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743327" y="8709026"/>
            <a:ext cx="4969670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Dialogue Game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575007" y="8709026"/>
            <a:ext cx="4969668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 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MDP model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5" name="Oval 5"/>
          <p:cNvSpPr/>
          <p:nvPr/>
        </p:nvSpPr>
        <p:spPr>
          <a:xfrm>
            <a:off x="9792072" y="255200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S1</a:t>
            </a:r>
          </a:p>
        </p:txBody>
      </p:sp>
      <p:sp>
        <p:nvSpPr>
          <p:cNvPr id="76" name="Oval 6"/>
          <p:cNvSpPr/>
          <p:nvPr/>
        </p:nvSpPr>
        <p:spPr>
          <a:xfrm>
            <a:off x="10116108" y="6548450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S2</a:t>
            </a:r>
          </a:p>
        </p:txBody>
      </p:sp>
      <p:sp>
        <p:nvSpPr>
          <p:cNvPr id="78" name="Oval 5"/>
          <p:cNvSpPr/>
          <p:nvPr/>
        </p:nvSpPr>
        <p:spPr>
          <a:xfrm>
            <a:off x="13248456" y="417218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FFFFFF"/>
                </a:solidFill>
                <a:latin typeface="Georgia" charset="0"/>
              </a:rPr>
              <a:t>S</a:t>
            </a:r>
            <a:r>
              <a:rPr lang="en-US" altLang="zh-TW" sz="2100">
                <a:solidFill>
                  <a:srgbClr val="FFFFFF"/>
                </a:solidFill>
                <a:latin typeface="Georgia" charset="0"/>
              </a:rPr>
              <a:t>T</a:t>
            </a:r>
            <a:endParaRPr lang="en-US" altLang="zh-TW" sz="2700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3600" name="文字方塊 4"/>
          <p:cNvSpPr txBox="1">
            <a:spLocks noChangeArrowheads="1"/>
          </p:cNvSpPr>
          <p:nvPr/>
        </p:nvSpPr>
        <p:spPr bwMode="auto">
          <a:xfrm>
            <a:off x="3743325" y="2767808"/>
            <a:ext cx="50045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  <a:endParaRPr lang="zh-TW" altLang="en-US" sz="2700"/>
          </a:p>
        </p:txBody>
      </p:sp>
      <p:sp>
        <p:nvSpPr>
          <p:cNvPr id="23601" name="文字方塊 9"/>
          <p:cNvSpPr txBox="1">
            <a:spLocks noChangeArrowheads="1"/>
          </p:cNvSpPr>
          <p:nvPr/>
        </p:nvSpPr>
        <p:spPr bwMode="auto">
          <a:xfrm>
            <a:off x="2159795" y="6675441"/>
            <a:ext cx="1847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endParaRPr lang="zh-TW" altLang="en-US" sz="2700"/>
          </a:p>
        </p:txBody>
      </p:sp>
      <p:sp>
        <p:nvSpPr>
          <p:cNvPr id="89" name="橢圓 88"/>
          <p:cNvSpPr/>
          <p:nvPr/>
        </p:nvSpPr>
        <p:spPr>
          <a:xfrm>
            <a:off x="9576048" y="4280198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FFFFFF"/>
                </a:solidFill>
                <a:latin typeface="Georgia" charset="0"/>
              </a:rPr>
              <a:t>a1</a:t>
            </a:r>
            <a:endParaRPr lang="zh-TW" altLang="en-US" sz="2700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3605" name="文字方塊 1"/>
          <p:cNvSpPr txBox="1">
            <a:spLocks noChangeArrowheads="1"/>
          </p:cNvSpPr>
          <p:nvPr/>
        </p:nvSpPr>
        <p:spPr bwMode="auto">
          <a:xfrm>
            <a:off x="-5079208" y="7468395"/>
            <a:ext cx="1847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endParaRPr lang="zh-TW" altLang="en-US" sz="2700"/>
          </a:p>
        </p:txBody>
      </p:sp>
      <p:sp>
        <p:nvSpPr>
          <p:cNvPr id="77" name="橢圓 76"/>
          <p:cNvSpPr/>
          <p:nvPr/>
        </p:nvSpPr>
        <p:spPr>
          <a:xfrm>
            <a:off x="10656168" y="4388210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a2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11628276" y="3740138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a3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11412252" y="2552006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a4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3615" name="投影片編號版面配置區 7"/>
          <p:cNvSpPr txBox="1">
            <a:spLocks/>
          </p:cNvSpPr>
          <p:nvPr/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r" eaLnBrk="1" hangingPunct="1"/>
            <a:fld id="{A7567952-0701-ED49-8C65-C3D8B00BFE03}" type="slidenum">
              <a:rPr kumimoji="0" lang="zh-TW" altLang="en-US">
                <a:solidFill>
                  <a:srgbClr val="FFFFFF"/>
                </a:solidFill>
                <a:cs typeface="Times New Roman" charset="0"/>
              </a:rPr>
              <a:pPr algn="r" eaLnBrk="1" hangingPunct="1"/>
              <a:t>26</a:t>
            </a:fld>
            <a:endParaRPr kumimoji="0" lang="zh-TW" altLang="en-US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81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40" y="950410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621952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ea typeface="微軟正黑體" charset="0"/>
              </a:rPr>
              <a:t> (4/</a:t>
            </a:r>
            <a:r>
              <a:rPr kumimoji="0" lang="en-US" altLang="zh-TW" dirty="0">
                <a:ea typeface="微軟正黑體" charset="0"/>
              </a:rPr>
              <a:t>4</a:t>
            </a:r>
            <a:r>
              <a:rPr kumimoji="0" lang="en-US" altLang="zh-TW" dirty="0" smtClean="0">
                <a:ea typeface="微軟正黑體" charset="0"/>
              </a:rPr>
              <a:t>)</a:t>
            </a:r>
            <a:endParaRPr kumimoji="0" lang="en-US" altLang="zh-TW" dirty="0">
              <a:ea typeface="微軟正黑體" charset="0"/>
            </a:endParaRPr>
          </a:p>
        </p:txBody>
      </p:sp>
      <p:graphicFrame>
        <p:nvGraphicFramePr>
          <p:cNvPr id="24579" name="Object 33"/>
          <p:cNvGraphicFramePr>
            <a:graphicFrameLocks noChangeAspect="1"/>
          </p:cNvGraphicFramePr>
          <p:nvPr/>
        </p:nvGraphicFramePr>
        <p:xfrm>
          <a:off x="5810252" y="4934744"/>
          <a:ext cx="1234202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Document" r:id="rId4" imgW="5486400" imgH="177800" progId="Word.Document.12">
                  <p:link updateAutomatic="1"/>
                </p:oleObj>
              </mc:Choice>
              <mc:Fallback>
                <p:oleObj name="Document" r:id="rId4" imgW="5486400" imgH="177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2" y="4934744"/>
                        <a:ext cx="1234202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8"/>
          <p:cNvSpPr/>
          <p:nvPr/>
        </p:nvSpPr>
        <p:spPr>
          <a:xfrm>
            <a:off x="3743327" y="2336803"/>
            <a:ext cx="4969670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9575007" y="2336803"/>
            <a:ext cx="4969668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4582" name="群組 40"/>
          <p:cNvGrpSpPr>
            <a:grpSpLocks/>
          </p:cNvGrpSpPr>
          <p:nvPr/>
        </p:nvGrpSpPr>
        <p:grpSpPr bwMode="auto">
          <a:xfrm>
            <a:off x="4283872" y="2984503"/>
            <a:ext cx="4319588" cy="5507831"/>
            <a:chOff x="6324600" y="1554163"/>
            <a:chExt cx="2408237" cy="1979612"/>
          </a:xfrm>
        </p:grpSpPr>
        <p:sp>
          <p:nvSpPr>
            <p:cNvPr id="42" name="橢圓 41"/>
            <p:cNvSpPr/>
            <p:nvPr/>
          </p:nvSpPr>
          <p:spPr bwMode="auto">
            <a:xfrm>
              <a:off x="7283115" y="1554163"/>
              <a:ext cx="108862" cy="1018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 bwMode="auto">
            <a:xfrm>
              <a:off x="6749427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 bwMode="auto">
            <a:xfrm>
              <a:off x="7283115" y="2096780"/>
              <a:ext cx="108862" cy="1035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 bwMode="auto">
            <a:xfrm>
              <a:off x="7949563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 bwMode="auto">
            <a:xfrm>
              <a:off x="6628616" y="2733543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 bwMode="auto">
            <a:xfrm>
              <a:off x="7163633" y="2778903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 bwMode="auto">
            <a:xfrm>
              <a:off x="7642890" y="2797732"/>
              <a:ext cx="110190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 bwMode="auto">
            <a:xfrm>
              <a:off x="8009303" y="2778903"/>
              <a:ext cx="107535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 bwMode="auto">
            <a:xfrm>
              <a:off x="6324600" y="3316386"/>
              <a:ext cx="107534" cy="10441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 bwMode="auto">
            <a:xfrm>
              <a:off x="6846340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7218063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 bwMode="auto">
            <a:xfrm>
              <a:off x="8625302" y="3431928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8063735" y="3337783"/>
              <a:ext cx="110189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7676080" y="3427648"/>
              <a:ext cx="107534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56" name="直線接點 55"/>
            <p:cNvCxnSpPr>
              <a:stCxn id="42" idx="3"/>
              <a:endCxn id="43" idx="7"/>
            </p:cNvCxnSpPr>
            <p:nvPr/>
          </p:nvCxnSpPr>
          <p:spPr bwMode="auto">
            <a:xfrm flipH="1">
              <a:off x="6841030" y="1641461"/>
              <a:ext cx="459344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stCxn id="42" idx="4"/>
              <a:endCxn id="44" idx="0"/>
            </p:cNvCxnSpPr>
            <p:nvPr/>
          </p:nvCxnSpPr>
          <p:spPr bwMode="auto">
            <a:xfrm>
              <a:off x="7338874" y="1656010"/>
              <a:ext cx="0" cy="4407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42" idx="5"/>
              <a:endCxn id="45" idx="1"/>
            </p:cNvCxnSpPr>
            <p:nvPr/>
          </p:nvCxnSpPr>
          <p:spPr bwMode="auto">
            <a:xfrm>
              <a:off x="7376046" y="1641461"/>
              <a:ext cx="589447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stCxn id="43" idx="4"/>
              <a:endCxn id="46" idx="0"/>
            </p:cNvCxnSpPr>
            <p:nvPr/>
          </p:nvCxnSpPr>
          <p:spPr bwMode="auto">
            <a:xfrm flipH="1">
              <a:off x="6683048" y="2115609"/>
              <a:ext cx="120810" cy="6179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stCxn id="43" idx="5"/>
              <a:endCxn id="47" idx="1"/>
            </p:cNvCxnSpPr>
            <p:nvPr/>
          </p:nvCxnSpPr>
          <p:spPr bwMode="auto">
            <a:xfrm>
              <a:off x="6841030" y="2099348"/>
              <a:ext cx="338534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44" idx="3"/>
              <a:endCxn id="46" idx="7"/>
            </p:cNvCxnSpPr>
            <p:nvPr/>
          </p:nvCxnSpPr>
          <p:spPr bwMode="auto">
            <a:xfrm flipH="1">
              <a:off x="6720220" y="2184079"/>
              <a:ext cx="580154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stCxn id="44" idx="4"/>
              <a:endCxn id="47" idx="0"/>
            </p:cNvCxnSpPr>
            <p:nvPr/>
          </p:nvCxnSpPr>
          <p:spPr bwMode="auto">
            <a:xfrm flipH="1">
              <a:off x="7218063" y="2200340"/>
              <a:ext cx="120811" cy="5785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stCxn id="44" idx="5"/>
              <a:endCxn id="48" idx="1"/>
            </p:cNvCxnSpPr>
            <p:nvPr/>
          </p:nvCxnSpPr>
          <p:spPr bwMode="auto">
            <a:xfrm>
              <a:off x="7376046" y="2184079"/>
              <a:ext cx="284103" cy="6273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44" idx="5"/>
              <a:endCxn id="49" idx="1"/>
            </p:cNvCxnSpPr>
            <p:nvPr/>
          </p:nvCxnSpPr>
          <p:spPr bwMode="auto">
            <a:xfrm>
              <a:off x="7376046" y="2184079"/>
              <a:ext cx="649188" cy="6110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45" idx="4"/>
              <a:endCxn id="48" idx="7"/>
            </p:cNvCxnSpPr>
            <p:nvPr/>
          </p:nvCxnSpPr>
          <p:spPr bwMode="auto">
            <a:xfrm flipH="1">
              <a:off x="7737149" y="2115609"/>
              <a:ext cx="265517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46" idx="4"/>
              <a:endCxn id="50" idx="0"/>
            </p:cNvCxnSpPr>
            <p:nvPr/>
          </p:nvCxnSpPr>
          <p:spPr bwMode="auto">
            <a:xfrm flipH="1">
              <a:off x="6377703" y="2835390"/>
              <a:ext cx="305344" cy="480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46" idx="4"/>
              <a:endCxn id="52" idx="1"/>
            </p:cNvCxnSpPr>
            <p:nvPr/>
          </p:nvCxnSpPr>
          <p:spPr bwMode="auto">
            <a:xfrm>
              <a:off x="6683048" y="2835390"/>
              <a:ext cx="549620" cy="605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47" idx="4"/>
              <a:endCxn id="51" idx="0"/>
            </p:cNvCxnSpPr>
            <p:nvPr/>
          </p:nvCxnSpPr>
          <p:spPr bwMode="auto">
            <a:xfrm flipH="1">
              <a:off x="6899443" y="2882463"/>
              <a:ext cx="318620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>
              <a:stCxn id="47" idx="4"/>
              <a:endCxn id="55" idx="0"/>
            </p:cNvCxnSpPr>
            <p:nvPr/>
          </p:nvCxnSpPr>
          <p:spPr bwMode="auto">
            <a:xfrm>
              <a:off x="7218063" y="2882463"/>
              <a:ext cx="512447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48" idx="4"/>
              <a:endCxn id="52" idx="7"/>
            </p:cNvCxnSpPr>
            <p:nvPr/>
          </p:nvCxnSpPr>
          <p:spPr bwMode="auto">
            <a:xfrm flipH="1">
              <a:off x="7309667" y="2898724"/>
              <a:ext cx="388982" cy="542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49" idx="4"/>
              <a:endCxn id="54" idx="0"/>
            </p:cNvCxnSpPr>
            <p:nvPr/>
          </p:nvCxnSpPr>
          <p:spPr bwMode="auto">
            <a:xfrm>
              <a:off x="8063735" y="2882463"/>
              <a:ext cx="55759" cy="4553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>
              <a:stCxn id="49" idx="4"/>
              <a:endCxn id="53" idx="1"/>
            </p:cNvCxnSpPr>
            <p:nvPr/>
          </p:nvCxnSpPr>
          <p:spPr bwMode="auto">
            <a:xfrm>
              <a:off x="8063735" y="2882463"/>
              <a:ext cx="577499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5"/>
          <p:cNvSpPr/>
          <p:nvPr/>
        </p:nvSpPr>
        <p:spPr>
          <a:xfrm>
            <a:off x="9792072" y="255200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S1</a:t>
            </a:r>
          </a:p>
        </p:txBody>
      </p:sp>
      <p:sp>
        <p:nvSpPr>
          <p:cNvPr id="24586" name="文字方塊 76"/>
          <p:cNvSpPr txBox="1">
            <a:spLocks noChangeArrowheads="1"/>
          </p:cNvSpPr>
          <p:nvPr/>
        </p:nvSpPr>
        <p:spPr bwMode="auto">
          <a:xfrm>
            <a:off x="3743325" y="2767808"/>
            <a:ext cx="50045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  <a:endParaRPr lang="zh-TW" altLang="en-US" sz="2700"/>
          </a:p>
        </p:txBody>
      </p:sp>
      <p:sp>
        <p:nvSpPr>
          <p:cNvPr id="76" name="矩形 75"/>
          <p:cNvSpPr/>
          <p:nvPr/>
        </p:nvSpPr>
        <p:spPr>
          <a:xfrm>
            <a:off x="3743327" y="8709026"/>
            <a:ext cx="4969670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Dialogue Game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575007" y="8709026"/>
            <a:ext cx="4969668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 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MDP model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24589" name="投影片編號版面配置區 7"/>
          <p:cNvSpPr txBox="1">
            <a:spLocks/>
          </p:cNvSpPr>
          <p:nvPr/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r" eaLnBrk="1" hangingPunct="1"/>
            <a:fld id="{060B8211-EBD7-984A-B4BB-2A5D702A5BB6}" type="slidenum">
              <a:rPr kumimoji="0" lang="zh-TW" altLang="en-US">
                <a:solidFill>
                  <a:srgbClr val="FFFFFF"/>
                </a:solidFill>
                <a:cs typeface="Times New Roman" charset="0"/>
              </a:rPr>
              <a:pPr algn="r" eaLnBrk="1" hangingPunct="1"/>
              <a:t>27</a:t>
            </a:fld>
            <a:endParaRPr kumimoji="0" lang="zh-TW" altLang="en-US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73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40" y="950410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723066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ea typeface="微軟正黑體" charset="0"/>
              </a:rPr>
              <a:t> (4/</a:t>
            </a:r>
            <a:r>
              <a:rPr kumimoji="0" lang="en-US" altLang="zh-TW" dirty="0">
                <a:ea typeface="微軟正黑體" charset="0"/>
              </a:rPr>
              <a:t>4</a:t>
            </a:r>
            <a:r>
              <a:rPr kumimoji="0" lang="en-US" altLang="zh-TW" dirty="0" smtClean="0">
                <a:ea typeface="微軟正黑體" charset="0"/>
              </a:rPr>
              <a:t>)</a:t>
            </a:r>
            <a:endParaRPr kumimoji="0" lang="en-US" altLang="zh-TW" dirty="0">
              <a:ea typeface="微軟正黑體" charset="0"/>
            </a:endParaRPr>
          </a:p>
        </p:txBody>
      </p:sp>
      <p:graphicFrame>
        <p:nvGraphicFramePr>
          <p:cNvPr id="25603" name="Object 33"/>
          <p:cNvGraphicFramePr>
            <a:graphicFrameLocks noChangeAspect="1"/>
          </p:cNvGraphicFramePr>
          <p:nvPr/>
        </p:nvGraphicFramePr>
        <p:xfrm>
          <a:off x="5810252" y="4934744"/>
          <a:ext cx="1234202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Document" r:id="rId4" imgW="5486400" imgH="177800" progId="Word.Document.12">
                  <p:link updateAutomatic="1"/>
                </p:oleObj>
              </mc:Choice>
              <mc:Fallback>
                <p:oleObj name="Document" r:id="rId4" imgW="5486400" imgH="177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2" y="4934744"/>
                        <a:ext cx="1234202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8"/>
          <p:cNvSpPr/>
          <p:nvPr/>
        </p:nvSpPr>
        <p:spPr>
          <a:xfrm>
            <a:off x="3743327" y="2336803"/>
            <a:ext cx="4969670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9575007" y="2336803"/>
            <a:ext cx="4969668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5606" name="群組 40"/>
          <p:cNvGrpSpPr>
            <a:grpSpLocks/>
          </p:cNvGrpSpPr>
          <p:nvPr/>
        </p:nvGrpSpPr>
        <p:grpSpPr bwMode="auto">
          <a:xfrm>
            <a:off x="4283872" y="2984503"/>
            <a:ext cx="4319588" cy="5507831"/>
            <a:chOff x="6324600" y="1554163"/>
            <a:chExt cx="2408237" cy="1979612"/>
          </a:xfrm>
        </p:grpSpPr>
        <p:sp>
          <p:nvSpPr>
            <p:cNvPr id="42" name="橢圓 41"/>
            <p:cNvSpPr/>
            <p:nvPr/>
          </p:nvSpPr>
          <p:spPr bwMode="auto">
            <a:xfrm>
              <a:off x="7283115" y="1554163"/>
              <a:ext cx="108862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 bwMode="auto">
            <a:xfrm>
              <a:off x="6749427" y="2012050"/>
              <a:ext cx="107534" cy="10356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橢圓 43"/>
            <p:cNvSpPr/>
            <p:nvPr/>
          </p:nvSpPr>
          <p:spPr bwMode="auto">
            <a:xfrm>
              <a:off x="7283115" y="2096780"/>
              <a:ext cx="108862" cy="10355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橢圓 44"/>
            <p:cNvSpPr/>
            <p:nvPr/>
          </p:nvSpPr>
          <p:spPr bwMode="auto">
            <a:xfrm>
              <a:off x="7949563" y="2012050"/>
              <a:ext cx="107534" cy="10356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46" name="橢圓 45"/>
            <p:cNvSpPr/>
            <p:nvPr/>
          </p:nvSpPr>
          <p:spPr bwMode="auto">
            <a:xfrm>
              <a:off x="6628616" y="2733543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 bwMode="auto">
            <a:xfrm>
              <a:off x="7163633" y="2778903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 bwMode="auto">
            <a:xfrm>
              <a:off x="7642890" y="2797732"/>
              <a:ext cx="110190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 bwMode="auto">
            <a:xfrm>
              <a:off x="8009303" y="2778903"/>
              <a:ext cx="107535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 bwMode="auto">
            <a:xfrm>
              <a:off x="6324600" y="3316386"/>
              <a:ext cx="107534" cy="10441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 bwMode="auto">
            <a:xfrm>
              <a:off x="6846340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7218063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 bwMode="auto">
            <a:xfrm>
              <a:off x="8625302" y="3431928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8063735" y="3337783"/>
              <a:ext cx="110189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7676080" y="3427648"/>
              <a:ext cx="107534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56" name="直線接點 55"/>
            <p:cNvCxnSpPr>
              <a:stCxn id="42" idx="3"/>
              <a:endCxn id="43" idx="7"/>
            </p:cNvCxnSpPr>
            <p:nvPr/>
          </p:nvCxnSpPr>
          <p:spPr bwMode="auto">
            <a:xfrm flipH="1">
              <a:off x="6841030" y="1641461"/>
              <a:ext cx="459344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stCxn id="42" idx="4"/>
              <a:endCxn id="44" idx="0"/>
            </p:cNvCxnSpPr>
            <p:nvPr/>
          </p:nvCxnSpPr>
          <p:spPr bwMode="auto">
            <a:xfrm>
              <a:off x="7338874" y="1656010"/>
              <a:ext cx="0" cy="4407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42" idx="5"/>
              <a:endCxn id="45" idx="1"/>
            </p:cNvCxnSpPr>
            <p:nvPr/>
          </p:nvCxnSpPr>
          <p:spPr bwMode="auto">
            <a:xfrm>
              <a:off x="7376046" y="1641461"/>
              <a:ext cx="589447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stCxn id="43" idx="4"/>
              <a:endCxn id="46" idx="0"/>
            </p:cNvCxnSpPr>
            <p:nvPr/>
          </p:nvCxnSpPr>
          <p:spPr bwMode="auto">
            <a:xfrm flipH="1">
              <a:off x="6683048" y="2115609"/>
              <a:ext cx="120810" cy="6179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stCxn id="43" idx="5"/>
              <a:endCxn id="47" idx="1"/>
            </p:cNvCxnSpPr>
            <p:nvPr/>
          </p:nvCxnSpPr>
          <p:spPr bwMode="auto">
            <a:xfrm>
              <a:off x="6841030" y="2099348"/>
              <a:ext cx="338534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44" idx="3"/>
              <a:endCxn id="46" idx="7"/>
            </p:cNvCxnSpPr>
            <p:nvPr/>
          </p:nvCxnSpPr>
          <p:spPr bwMode="auto">
            <a:xfrm flipH="1">
              <a:off x="6720220" y="2184079"/>
              <a:ext cx="580154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stCxn id="44" idx="4"/>
              <a:endCxn id="47" idx="0"/>
            </p:cNvCxnSpPr>
            <p:nvPr/>
          </p:nvCxnSpPr>
          <p:spPr bwMode="auto">
            <a:xfrm flipH="1">
              <a:off x="7218063" y="2200340"/>
              <a:ext cx="120811" cy="5785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stCxn id="44" idx="5"/>
              <a:endCxn id="48" idx="1"/>
            </p:cNvCxnSpPr>
            <p:nvPr/>
          </p:nvCxnSpPr>
          <p:spPr bwMode="auto">
            <a:xfrm>
              <a:off x="7376046" y="2184079"/>
              <a:ext cx="284103" cy="6273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44" idx="5"/>
              <a:endCxn id="49" idx="1"/>
            </p:cNvCxnSpPr>
            <p:nvPr/>
          </p:nvCxnSpPr>
          <p:spPr bwMode="auto">
            <a:xfrm>
              <a:off x="7376046" y="2184079"/>
              <a:ext cx="649188" cy="6110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45" idx="4"/>
              <a:endCxn id="48" idx="7"/>
            </p:cNvCxnSpPr>
            <p:nvPr/>
          </p:nvCxnSpPr>
          <p:spPr bwMode="auto">
            <a:xfrm flipH="1">
              <a:off x="7737149" y="2115609"/>
              <a:ext cx="265517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46" idx="4"/>
              <a:endCxn id="50" idx="0"/>
            </p:cNvCxnSpPr>
            <p:nvPr/>
          </p:nvCxnSpPr>
          <p:spPr bwMode="auto">
            <a:xfrm flipH="1">
              <a:off x="6377703" y="2835390"/>
              <a:ext cx="305344" cy="480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46" idx="4"/>
              <a:endCxn id="52" idx="1"/>
            </p:cNvCxnSpPr>
            <p:nvPr/>
          </p:nvCxnSpPr>
          <p:spPr bwMode="auto">
            <a:xfrm>
              <a:off x="6683048" y="2835390"/>
              <a:ext cx="549620" cy="605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47" idx="4"/>
              <a:endCxn id="51" idx="0"/>
            </p:cNvCxnSpPr>
            <p:nvPr/>
          </p:nvCxnSpPr>
          <p:spPr bwMode="auto">
            <a:xfrm flipH="1">
              <a:off x="6899443" y="2882463"/>
              <a:ext cx="318620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>
              <a:stCxn id="47" idx="4"/>
              <a:endCxn id="55" idx="0"/>
            </p:cNvCxnSpPr>
            <p:nvPr/>
          </p:nvCxnSpPr>
          <p:spPr bwMode="auto">
            <a:xfrm>
              <a:off x="7218063" y="2882463"/>
              <a:ext cx="512447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48" idx="4"/>
              <a:endCxn id="52" idx="7"/>
            </p:cNvCxnSpPr>
            <p:nvPr/>
          </p:nvCxnSpPr>
          <p:spPr bwMode="auto">
            <a:xfrm flipH="1">
              <a:off x="7309667" y="2898724"/>
              <a:ext cx="388982" cy="542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49" idx="4"/>
              <a:endCxn id="54" idx="0"/>
            </p:cNvCxnSpPr>
            <p:nvPr/>
          </p:nvCxnSpPr>
          <p:spPr bwMode="auto">
            <a:xfrm>
              <a:off x="8063735" y="2882463"/>
              <a:ext cx="55759" cy="4553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>
              <a:stCxn id="49" idx="4"/>
              <a:endCxn id="53" idx="1"/>
            </p:cNvCxnSpPr>
            <p:nvPr/>
          </p:nvCxnSpPr>
          <p:spPr bwMode="auto">
            <a:xfrm>
              <a:off x="8063735" y="2882463"/>
              <a:ext cx="577499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5"/>
          <p:cNvSpPr/>
          <p:nvPr/>
        </p:nvSpPr>
        <p:spPr>
          <a:xfrm>
            <a:off x="9792072" y="255200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S1</a:t>
            </a:r>
          </a:p>
        </p:txBody>
      </p:sp>
      <p:sp>
        <p:nvSpPr>
          <p:cNvPr id="25610" name="文字方塊 76"/>
          <p:cNvSpPr txBox="1">
            <a:spLocks noChangeArrowheads="1"/>
          </p:cNvSpPr>
          <p:nvPr/>
        </p:nvSpPr>
        <p:spPr bwMode="auto">
          <a:xfrm>
            <a:off x="3743325" y="2767808"/>
            <a:ext cx="50045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  <a:endParaRPr lang="zh-TW" altLang="en-US" sz="2700"/>
          </a:p>
        </p:txBody>
      </p:sp>
      <p:sp>
        <p:nvSpPr>
          <p:cNvPr id="83" name="矩形 82"/>
          <p:cNvSpPr/>
          <p:nvPr/>
        </p:nvSpPr>
        <p:spPr>
          <a:xfrm>
            <a:off x="4500565" y="6008689"/>
            <a:ext cx="3455195" cy="971550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1">
              <a:defRPr/>
            </a:pPr>
            <a:endParaRPr lang="en-US" altLang="zh-TW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743327" y="8709026"/>
            <a:ext cx="4969670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Dialogue Game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575007" y="8709026"/>
            <a:ext cx="4969668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   MDP model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9576048" y="4280198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FFFFFF"/>
                </a:solidFill>
                <a:latin typeface="Georgia" charset="0"/>
              </a:rPr>
              <a:t>a1</a:t>
            </a:r>
            <a:endParaRPr lang="zh-TW" altLang="en-US" sz="2700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10656168" y="4388210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a2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78" name="橢圓 77"/>
          <p:cNvSpPr/>
          <p:nvPr/>
        </p:nvSpPr>
        <p:spPr>
          <a:xfrm>
            <a:off x="11628276" y="3740138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a3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11412252" y="2552006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a4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5626" name="投影片編號版面配置區 7"/>
          <p:cNvSpPr txBox="1">
            <a:spLocks/>
          </p:cNvSpPr>
          <p:nvPr/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r" eaLnBrk="1" hangingPunct="1"/>
            <a:fld id="{27A6E5E1-836E-354F-B953-AEADB48ACC01}" type="slidenum">
              <a:rPr kumimoji="0" lang="zh-TW" altLang="en-US">
                <a:solidFill>
                  <a:srgbClr val="FFFFFF"/>
                </a:solidFill>
                <a:cs typeface="Times New Roman" charset="0"/>
              </a:rPr>
              <a:pPr algn="r" eaLnBrk="1" hangingPunct="1"/>
              <a:t>28</a:t>
            </a:fld>
            <a:endParaRPr kumimoji="0" lang="zh-TW" altLang="en-US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pic>
        <p:nvPicPr>
          <p:cNvPr id="79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40" y="950410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603626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ea typeface="微軟正黑體" charset="0"/>
              </a:rPr>
              <a:t>Markov Decision </a:t>
            </a:r>
            <a:r>
              <a:rPr kumimoji="0" lang="en-US" altLang="zh-TW" dirty="0" smtClean="0"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ea typeface="微軟正黑體" charset="0"/>
              </a:rPr>
              <a:t> (4/</a:t>
            </a:r>
            <a:r>
              <a:rPr kumimoji="0" lang="en-US" altLang="zh-TW" dirty="0">
                <a:ea typeface="微軟正黑體" charset="0"/>
              </a:rPr>
              <a:t>4</a:t>
            </a:r>
            <a:r>
              <a:rPr kumimoji="0" lang="en-US" altLang="zh-TW" dirty="0" smtClean="0">
                <a:ea typeface="微軟正黑體" charset="0"/>
              </a:rPr>
              <a:t>)</a:t>
            </a:r>
            <a:endParaRPr kumimoji="0" lang="en-US" altLang="zh-TW" dirty="0">
              <a:ea typeface="微軟正黑體" charset="0"/>
            </a:endParaRPr>
          </a:p>
        </p:txBody>
      </p:sp>
      <p:graphicFrame>
        <p:nvGraphicFramePr>
          <p:cNvPr id="26627" name="Object 33"/>
          <p:cNvGraphicFramePr>
            <a:graphicFrameLocks noChangeAspect="1"/>
          </p:cNvGraphicFramePr>
          <p:nvPr/>
        </p:nvGraphicFramePr>
        <p:xfrm>
          <a:off x="5810252" y="4934744"/>
          <a:ext cx="1234202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" name="Document" r:id="rId4" imgW="5486400" imgH="177800" progId="Word.Document.12">
                  <p:link updateAutomatic="1"/>
                </p:oleObj>
              </mc:Choice>
              <mc:Fallback>
                <p:oleObj name="Document" r:id="rId4" imgW="5486400" imgH="177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2" y="4934744"/>
                        <a:ext cx="1234202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8"/>
          <p:cNvSpPr/>
          <p:nvPr/>
        </p:nvSpPr>
        <p:spPr>
          <a:xfrm>
            <a:off x="3743327" y="2336803"/>
            <a:ext cx="4969670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9575007" y="2336803"/>
            <a:ext cx="4969668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6630" name="群組 40"/>
          <p:cNvGrpSpPr>
            <a:grpSpLocks/>
          </p:cNvGrpSpPr>
          <p:nvPr/>
        </p:nvGrpSpPr>
        <p:grpSpPr bwMode="auto">
          <a:xfrm>
            <a:off x="4283872" y="2984503"/>
            <a:ext cx="4319588" cy="5507831"/>
            <a:chOff x="6324600" y="1554163"/>
            <a:chExt cx="2408237" cy="1979612"/>
          </a:xfrm>
        </p:grpSpPr>
        <p:sp>
          <p:nvSpPr>
            <p:cNvPr id="42" name="橢圓 41"/>
            <p:cNvSpPr/>
            <p:nvPr/>
          </p:nvSpPr>
          <p:spPr bwMode="auto">
            <a:xfrm>
              <a:off x="7283115" y="1554163"/>
              <a:ext cx="108862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 bwMode="auto">
            <a:xfrm>
              <a:off x="6749427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 bwMode="auto">
            <a:xfrm>
              <a:off x="7283115" y="2096780"/>
              <a:ext cx="108862" cy="1035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 bwMode="auto">
            <a:xfrm>
              <a:off x="7949563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 bwMode="auto">
            <a:xfrm>
              <a:off x="6628616" y="2733543"/>
              <a:ext cx="107535" cy="1018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 bwMode="auto">
            <a:xfrm>
              <a:off x="7163633" y="2778903"/>
              <a:ext cx="107534" cy="10356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 bwMode="auto">
            <a:xfrm>
              <a:off x="7642890" y="2797732"/>
              <a:ext cx="110190" cy="100992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 bwMode="auto">
            <a:xfrm>
              <a:off x="8009303" y="2778903"/>
              <a:ext cx="107535" cy="10356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 bwMode="auto">
            <a:xfrm>
              <a:off x="6324600" y="3316386"/>
              <a:ext cx="107534" cy="104415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 bwMode="auto">
            <a:xfrm>
              <a:off x="6846340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7218063" y="3427648"/>
              <a:ext cx="108862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 bwMode="auto">
            <a:xfrm>
              <a:off x="8625302" y="3431928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8063735" y="3337783"/>
              <a:ext cx="110189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7676080" y="3427648"/>
              <a:ext cx="107534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56" name="直線接點 55"/>
            <p:cNvCxnSpPr>
              <a:stCxn id="42" idx="3"/>
              <a:endCxn id="43" idx="7"/>
            </p:cNvCxnSpPr>
            <p:nvPr/>
          </p:nvCxnSpPr>
          <p:spPr bwMode="auto">
            <a:xfrm flipH="1">
              <a:off x="6841030" y="1641461"/>
              <a:ext cx="459344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stCxn id="42" idx="4"/>
              <a:endCxn id="44" idx="0"/>
            </p:cNvCxnSpPr>
            <p:nvPr/>
          </p:nvCxnSpPr>
          <p:spPr bwMode="auto">
            <a:xfrm>
              <a:off x="7338874" y="1656010"/>
              <a:ext cx="0" cy="4407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42" idx="5"/>
              <a:endCxn id="45" idx="1"/>
            </p:cNvCxnSpPr>
            <p:nvPr/>
          </p:nvCxnSpPr>
          <p:spPr bwMode="auto">
            <a:xfrm>
              <a:off x="7376046" y="1641461"/>
              <a:ext cx="589447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stCxn id="43" idx="4"/>
              <a:endCxn id="46" idx="0"/>
            </p:cNvCxnSpPr>
            <p:nvPr/>
          </p:nvCxnSpPr>
          <p:spPr bwMode="auto">
            <a:xfrm flipH="1">
              <a:off x="6683048" y="2115609"/>
              <a:ext cx="120810" cy="6179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stCxn id="43" idx="5"/>
              <a:endCxn id="47" idx="1"/>
            </p:cNvCxnSpPr>
            <p:nvPr/>
          </p:nvCxnSpPr>
          <p:spPr bwMode="auto">
            <a:xfrm>
              <a:off x="6841030" y="2099348"/>
              <a:ext cx="338534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44" idx="3"/>
              <a:endCxn id="46" idx="7"/>
            </p:cNvCxnSpPr>
            <p:nvPr/>
          </p:nvCxnSpPr>
          <p:spPr bwMode="auto">
            <a:xfrm flipH="1">
              <a:off x="6720220" y="2184079"/>
              <a:ext cx="580154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stCxn id="44" idx="4"/>
              <a:endCxn id="47" idx="0"/>
            </p:cNvCxnSpPr>
            <p:nvPr/>
          </p:nvCxnSpPr>
          <p:spPr bwMode="auto">
            <a:xfrm flipH="1">
              <a:off x="7218063" y="2200340"/>
              <a:ext cx="120811" cy="5785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stCxn id="44" idx="5"/>
              <a:endCxn id="48" idx="1"/>
            </p:cNvCxnSpPr>
            <p:nvPr/>
          </p:nvCxnSpPr>
          <p:spPr bwMode="auto">
            <a:xfrm>
              <a:off x="7376046" y="2184079"/>
              <a:ext cx="284103" cy="6273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44" idx="5"/>
              <a:endCxn id="49" idx="1"/>
            </p:cNvCxnSpPr>
            <p:nvPr/>
          </p:nvCxnSpPr>
          <p:spPr bwMode="auto">
            <a:xfrm>
              <a:off x="7376046" y="2184079"/>
              <a:ext cx="649188" cy="6110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45" idx="4"/>
              <a:endCxn id="48" idx="7"/>
            </p:cNvCxnSpPr>
            <p:nvPr/>
          </p:nvCxnSpPr>
          <p:spPr bwMode="auto">
            <a:xfrm flipH="1">
              <a:off x="7737149" y="2115609"/>
              <a:ext cx="265517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46" idx="4"/>
              <a:endCxn id="50" idx="0"/>
            </p:cNvCxnSpPr>
            <p:nvPr/>
          </p:nvCxnSpPr>
          <p:spPr bwMode="auto">
            <a:xfrm flipH="1">
              <a:off x="6377703" y="2835390"/>
              <a:ext cx="305344" cy="480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46" idx="4"/>
              <a:endCxn id="52" idx="1"/>
            </p:cNvCxnSpPr>
            <p:nvPr/>
          </p:nvCxnSpPr>
          <p:spPr bwMode="auto">
            <a:xfrm>
              <a:off x="6683048" y="2835390"/>
              <a:ext cx="549620" cy="605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47" idx="4"/>
              <a:endCxn id="51" idx="0"/>
            </p:cNvCxnSpPr>
            <p:nvPr/>
          </p:nvCxnSpPr>
          <p:spPr bwMode="auto">
            <a:xfrm flipH="1">
              <a:off x="6899443" y="2882463"/>
              <a:ext cx="318620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>
              <a:stCxn id="47" idx="4"/>
              <a:endCxn id="55" idx="0"/>
            </p:cNvCxnSpPr>
            <p:nvPr/>
          </p:nvCxnSpPr>
          <p:spPr bwMode="auto">
            <a:xfrm>
              <a:off x="7218063" y="2882463"/>
              <a:ext cx="512447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48" idx="4"/>
              <a:endCxn id="52" idx="7"/>
            </p:cNvCxnSpPr>
            <p:nvPr/>
          </p:nvCxnSpPr>
          <p:spPr bwMode="auto">
            <a:xfrm flipH="1">
              <a:off x="7309667" y="2898724"/>
              <a:ext cx="388982" cy="542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49" idx="4"/>
              <a:endCxn id="54" idx="0"/>
            </p:cNvCxnSpPr>
            <p:nvPr/>
          </p:nvCxnSpPr>
          <p:spPr bwMode="auto">
            <a:xfrm>
              <a:off x="8063735" y="2882463"/>
              <a:ext cx="55759" cy="4553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>
              <a:stCxn id="49" idx="4"/>
              <a:endCxn id="53" idx="1"/>
            </p:cNvCxnSpPr>
            <p:nvPr/>
          </p:nvCxnSpPr>
          <p:spPr bwMode="auto">
            <a:xfrm>
              <a:off x="8063735" y="2882463"/>
              <a:ext cx="577499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5"/>
          <p:cNvSpPr/>
          <p:nvPr/>
        </p:nvSpPr>
        <p:spPr>
          <a:xfrm>
            <a:off x="9792072" y="255200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S1</a:t>
            </a:r>
          </a:p>
        </p:txBody>
      </p:sp>
      <p:sp>
        <p:nvSpPr>
          <p:cNvPr id="76" name="Oval 6"/>
          <p:cNvSpPr/>
          <p:nvPr/>
        </p:nvSpPr>
        <p:spPr>
          <a:xfrm>
            <a:off x="10116108" y="6548450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S2</a:t>
            </a:r>
          </a:p>
        </p:txBody>
      </p:sp>
      <p:sp>
        <p:nvSpPr>
          <p:cNvPr id="26637" name="文字方塊 76"/>
          <p:cNvSpPr txBox="1">
            <a:spLocks noChangeArrowheads="1"/>
          </p:cNvSpPr>
          <p:nvPr/>
        </p:nvSpPr>
        <p:spPr bwMode="auto">
          <a:xfrm>
            <a:off x="3743325" y="2767808"/>
            <a:ext cx="50045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  <a:endParaRPr lang="zh-TW" altLang="en-US" sz="2700"/>
          </a:p>
        </p:txBody>
      </p:sp>
      <p:cxnSp>
        <p:nvCxnSpPr>
          <p:cNvPr id="3" name="直線箭頭接點 2"/>
          <p:cNvCxnSpPr>
            <a:cxnSpLocks noChangeShapeType="1"/>
          </p:cNvCxnSpPr>
          <p:nvPr/>
        </p:nvCxnSpPr>
        <p:spPr bwMode="auto">
          <a:xfrm>
            <a:off x="10801350" y="3577432"/>
            <a:ext cx="285750" cy="8096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線箭頭接點 76"/>
          <p:cNvCxnSpPr>
            <a:cxnSpLocks noChangeShapeType="1"/>
          </p:cNvCxnSpPr>
          <p:nvPr/>
        </p:nvCxnSpPr>
        <p:spPr bwMode="auto">
          <a:xfrm flipH="1">
            <a:off x="10706100" y="5251453"/>
            <a:ext cx="381000" cy="1297781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矩形 77"/>
          <p:cNvSpPr/>
          <p:nvPr/>
        </p:nvSpPr>
        <p:spPr>
          <a:xfrm>
            <a:off x="3743327" y="8709026"/>
            <a:ext cx="4969670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Dialogue Game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575007" y="8709026"/>
            <a:ext cx="4969668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 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MDP model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10656168" y="4388210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a2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6645" name="投影片編號版面配置區 7"/>
          <p:cNvSpPr txBox="1">
            <a:spLocks/>
          </p:cNvSpPr>
          <p:nvPr/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r" eaLnBrk="1" hangingPunct="1"/>
            <a:fld id="{6610F22B-3AA8-6C40-9896-C88A29A8D665}" type="slidenum">
              <a:rPr kumimoji="0" lang="zh-TW" altLang="en-US">
                <a:solidFill>
                  <a:srgbClr val="FFFFFF"/>
                </a:solidFill>
                <a:cs typeface="Times New Roman" charset="0"/>
              </a:rPr>
              <a:pPr algn="r" eaLnBrk="1" hangingPunct="1"/>
              <a:t>29</a:t>
            </a:fld>
            <a:endParaRPr kumimoji="0" lang="zh-TW" altLang="en-US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74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40" y="950410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143066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114297"/>
            <a:ext cx="13716000" cy="854080"/>
          </a:xfrm>
        </p:spPr>
        <p:txBody>
          <a:bodyPr anchor="ctr" anchorCtr="0">
            <a:spAutoFit/>
          </a:bodyPr>
          <a:lstStyle/>
          <a:p>
            <a:pPr algn="l">
              <a:defRPr/>
            </a:pPr>
            <a:r>
              <a:rPr lang="en-US" altLang="zh-TW" dirty="0">
                <a:ea typeface="+mn-ea"/>
                <a:cs typeface="+mn-cs"/>
              </a:rPr>
              <a:t>Computer-Assisted Language Learning (CALL)</a:t>
            </a:r>
            <a:endParaRPr lang="zh-TW" altLang="en-US" dirty="0"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286000" y="1362871"/>
            <a:ext cx="13716000" cy="6250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51" tIns="68577" rIns="137151" bIns="68577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ts val="18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</a:pPr>
            <a:r>
              <a:rPr lang="en-US" altLang="zh-TW" sz="4200" b="1" dirty="0"/>
              <a:t>Globalized World</a:t>
            </a:r>
          </a:p>
          <a:p>
            <a:pPr lvl="1" eaLnBrk="1" hangingPunct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zh-TW" sz="3900" dirty="0"/>
              <a:t>every one needs to learn one or more languages in addition to the native language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</a:pPr>
            <a:r>
              <a:rPr lang="en-US" altLang="zh-TW" sz="4200" b="1" dirty="0"/>
              <a:t>Language Learning</a:t>
            </a:r>
          </a:p>
          <a:p>
            <a:pPr lvl="1" eaLnBrk="1" hangingPunct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zh-TW" sz="3900" dirty="0"/>
              <a:t>one-to-one tutoring most effective but with high cost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</a:pPr>
            <a:r>
              <a:rPr lang="en-US" altLang="zh-TW" sz="4200" b="1" dirty="0"/>
              <a:t>Computers not as good as Human Tutors</a:t>
            </a:r>
          </a:p>
          <a:p>
            <a:pPr lvl="1" eaLnBrk="1" hangingPunct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zh-TW" sz="3900" dirty="0"/>
              <a:t>software reproduced easily</a:t>
            </a:r>
          </a:p>
          <a:p>
            <a:pPr lvl="1" eaLnBrk="1" hangingPunct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zh-TW" sz="3900" dirty="0"/>
              <a:t>used repeatedly any time, anywhere</a:t>
            </a:r>
          </a:p>
          <a:p>
            <a:pPr lvl="1" eaLnBrk="1" hangingPunct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zh-TW" sz="3900" dirty="0"/>
              <a:t>never get tired or bored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>
                <a:solidFill>
                  <a:schemeClr val="tx1"/>
                </a:solidFill>
                <a:ea typeface="微軟正黑體" charset="0"/>
              </a:rPr>
              <a:t>Markov Decision </a:t>
            </a:r>
            <a:r>
              <a:rPr kumimoji="0" lang="en-US" altLang="zh-TW" dirty="0" smtClean="0">
                <a:solidFill>
                  <a:schemeClr val="tx1"/>
                </a:solidFill>
                <a:ea typeface="微軟正黑體" charset="0"/>
              </a:rPr>
              <a:t>Process </a:t>
            </a:r>
            <a:r>
              <a:rPr lang="en-US" altLang="zh-TW" dirty="0">
                <a:ea typeface="微軟正黑體" charset="0"/>
              </a:rPr>
              <a:t>(MDP)</a:t>
            </a:r>
            <a:r>
              <a:rPr kumimoji="0" lang="en-US" altLang="zh-TW" dirty="0" smtClean="0">
                <a:solidFill>
                  <a:schemeClr val="tx1"/>
                </a:solidFill>
                <a:ea typeface="微軟正黑體" charset="0"/>
              </a:rPr>
              <a:t> (4/</a:t>
            </a:r>
            <a:r>
              <a:rPr kumimoji="0" lang="en-US" altLang="zh-TW" dirty="0">
                <a:solidFill>
                  <a:schemeClr val="tx1"/>
                </a:solidFill>
                <a:ea typeface="微軟正黑體" charset="0"/>
              </a:rPr>
              <a:t>4</a:t>
            </a:r>
            <a:r>
              <a:rPr kumimoji="0" lang="en-US" altLang="zh-TW" dirty="0" smtClean="0">
                <a:solidFill>
                  <a:schemeClr val="tx1"/>
                </a:solidFill>
                <a:ea typeface="微軟正黑體" charset="0"/>
              </a:rPr>
              <a:t>)</a:t>
            </a:r>
            <a:endParaRPr kumimoji="0" lang="en-US" altLang="zh-TW" dirty="0">
              <a:solidFill>
                <a:schemeClr val="tx1"/>
              </a:solidFill>
              <a:ea typeface="微軟正黑體" charset="0"/>
            </a:endParaRPr>
          </a:p>
        </p:txBody>
      </p:sp>
      <p:graphicFrame>
        <p:nvGraphicFramePr>
          <p:cNvPr id="27651" name="Object 33"/>
          <p:cNvGraphicFramePr>
            <a:graphicFrameLocks noChangeAspect="1"/>
          </p:cNvGraphicFramePr>
          <p:nvPr/>
        </p:nvGraphicFramePr>
        <p:xfrm>
          <a:off x="5810252" y="4934744"/>
          <a:ext cx="1234202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" name="Document" r:id="rId4" imgW="5486400" imgH="177800" progId="Word.Document.12">
                  <p:link updateAutomatic="1"/>
                </p:oleObj>
              </mc:Choice>
              <mc:Fallback>
                <p:oleObj name="Document" r:id="rId4" imgW="5486400" imgH="177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2" y="4934744"/>
                        <a:ext cx="1234202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8"/>
          <p:cNvSpPr/>
          <p:nvPr/>
        </p:nvSpPr>
        <p:spPr>
          <a:xfrm>
            <a:off x="3743327" y="2336803"/>
            <a:ext cx="4969670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9575007" y="2336803"/>
            <a:ext cx="4969668" cy="745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7654" name="群組 40"/>
          <p:cNvGrpSpPr>
            <a:grpSpLocks/>
          </p:cNvGrpSpPr>
          <p:nvPr/>
        </p:nvGrpSpPr>
        <p:grpSpPr bwMode="auto">
          <a:xfrm>
            <a:off x="4283872" y="2984503"/>
            <a:ext cx="4319588" cy="5507831"/>
            <a:chOff x="6324600" y="1554163"/>
            <a:chExt cx="2408237" cy="1979612"/>
          </a:xfrm>
        </p:grpSpPr>
        <p:sp>
          <p:nvSpPr>
            <p:cNvPr id="42" name="橢圓 41"/>
            <p:cNvSpPr/>
            <p:nvPr/>
          </p:nvSpPr>
          <p:spPr bwMode="auto">
            <a:xfrm>
              <a:off x="7283115" y="1554163"/>
              <a:ext cx="108862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 bwMode="auto">
            <a:xfrm>
              <a:off x="6749427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 bwMode="auto">
            <a:xfrm>
              <a:off x="7283115" y="2096780"/>
              <a:ext cx="108862" cy="103559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 bwMode="auto">
            <a:xfrm>
              <a:off x="7949563" y="2012050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 bwMode="auto">
            <a:xfrm>
              <a:off x="6628616" y="2733543"/>
              <a:ext cx="107535" cy="10184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 bwMode="auto">
            <a:xfrm>
              <a:off x="7163633" y="2778903"/>
              <a:ext cx="107534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 bwMode="auto">
            <a:xfrm>
              <a:off x="7642890" y="2797732"/>
              <a:ext cx="110190" cy="10099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 bwMode="auto">
            <a:xfrm>
              <a:off x="8009303" y="2778903"/>
              <a:ext cx="107535" cy="10356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 bwMode="auto">
            <a:xfrm>
              <a:off x="6324600" y="3316386"/>
              <a:ext cx="107534" cy="10441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 bwMode="auto">
            <a:xfrm>
              <a:off x="6846340" y="3427648"/>
              <a:ext cx="108862" cy="100992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7218063" y="3427648"/>
              <a:ext cx="108862" cy="100992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 bwMode="auto">
            <a:xfrm>
              <a:off x="8625302" y="3431928"/>
              <a:ext cx="107535" cy="1018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8063735" y="3337783"/>
              <a:ext cx="110189" cy="1018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7676080" y="3427648"/>
              <a:ext cx="107534" cy="100992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56" name="直線接點 55"/>
            <p:cNvCxnSpPr>
              <a:stCxn id="42" idx="3"/>
              <a:endCxn id="43" idx="7"/>
            </p:cNvCxnSpPr>
            <p:nvPr/>
          </p:nvCxnSpPr>
          <p:spPr bwMode="auto">
            <a:xfrm flipH="1">
              <a:off x="6841030" y="1641461"/>
              <a:ext cx="459344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stCxn id="42" idx="4"/>
              <a:endCxn id="44" idx="0"/>
            </p:cNvCxnSpPr>
            <p:nvPr/>
          </p:nvCxnSpPr>
          <p:spPr bwMode="auto">
            <a:xfrm>
              <a:off x="7338874" y="1656010"/>
              <a:ext cx="0" cy="4407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42" idx="5"/>
              <a:endCxn id="45" idx="1"/>
            </p:cNvCxnSpPr>
            <p:nvPr/>
          </p:nvCxnSpPr>
          <p:spPr bwMode="auto">
            <a:xfrm>
              <a:off x="7376046" y="1641461"/>
              <a:ext cx="589447" cy="384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stCxn id="43" idx="4"/>
              <a:endCxn id="46" idx="0"/>
            </p:cNvCxnSpPr>
            <p:nvPr/>
          </p:nvCxnSpPr>
          <p:spPr bwMode="auto">
            <a:xfrm flipH="1">
              <a:off x="6683048" y="2115609"/>
              <a:ext cx="120810" cy="6179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stCxn id="43" idx="5"/>
              <a:endCxn id="47" idx="1"/>
            </p:cNvCxnSpPr>
            <p:nvPr/>
          </p:nvCxnSpPr>
          <p:spPr bwMode="auto">
            <a:xfrm>
              <a:off x="6841030" y="2099348"/>
              <a:ext cx="338534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44" idx="3"/>
              <a:endCxn id="46" idx="7"/>
            </p:cNvCxnSpPr>
            <p:nvPr/>
          </p:nvCxnSpPr>
          <p:spPr bwMode="auto">
            <a:xfrm flipH="1">
              <a:off x="6720220" y="2184079"/>
              <a:ext cx="580154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stCxn id="44" idx="4"/>
              <a:endCxn id="47" idx="0"/>
            </p:cNvCxnSpPr>
            <p:nvPr/>
          </p:nvCxnSpPr>
          <p:spPr bwMode="auto">
            <a:xfrm flipH="1">
              <a:off x="7218063" y="2200340"/>
              <a:ext cx="120811" cy="5785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stCxn id="44" idx="5"/>
              <a:endCxn id="48" idx="1"/>
            </p:cNvCxnSpPr>
            <p:nvPr/>
          </p:nvCxnSpPr>
          <p:spPr bwMode="auto">
            <a:xfrm>
              <a:off x="7376046" y="2184079"/>
              <a:ext cx="284103" cy="6273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44" idx="5"/>
              <a:endCxn id="49" idx="1"/>
            </p:cNvCxnSpPr>
            <p:nvPr/>
          </p:nvCxnSpPr>
          <p:spPr bwMode="auto">
            <a:xfrm>
              <a:off x="7376046" y="2184079"/>
              <a:ext cx="649188" cy="6110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45" idx="4"/>
              <a:endCxn id="48" idx="7"/>
            </p:cNvCxnSpPr>
            <p:nvPr/>
          </p:nvCxnSpPr>
          <p:spPr bwMode="auto">
            <a:xfrm flipH="1">
              <a:off x="7737149" y="2115609"/>
              <a:ext cx="265517" cy="695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46" idx="4"/>
              <a:endCxn id="50" idx="0"/>
            </p:cNvCxnSpPr>
            <p:nvPr/>
          </p:nvCxnSpPr>
          <p:spPr bwMode="auto">
            <a:xfrm flipH="1">
              <a:off x="6377703" y="2835390"/>
              <a:ext cx="305344" cy="480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46" idx="4"/>
              <a:endCxn id="52" idx="1"/>
            </p:cNvCxnSpPr>
            <p:nvPr/>
          </p:nvCxnSpPr>
          <p:spPr bwMode="auto">
            <a:xfrm>
              <a:off x="6683048" y="2835390"/>
              <a:ext cx="549620" cy="605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47" idx="4"/>
              <a:endCxn id="51" idx="0"/>
            </p:cNvCxnSpPr>
            <p:nvPr/>
          </p:nvCxnSpPr>
          <p:spPr bwMode="auto">
            <a:xfrm flipH="1">
              <a:off x="6899443" y="2882463"/>
              <a:ext cx="318620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>
              <a:stCxn id="47" idx="4"/>
              <a:endCxn id="55" idx="0"/>
            </p:cNvCxnSpPr>
            <p:nvPr/>
          </p:nvCxnSpPr>
          <p:spPr bwMode="auto">
            <a:xfrm>
              <a:off x="7218063" y="2882463"/>
              <a:ext cx="512447" cy="5451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48" idx="4"/>
              <a:endCxn id="52" idx="7"/>
            </p:cNvCxnSpPr>
            <p:nvPr/>
          </p:nvCxnSpPr>
          <p:spPr bwMode="auto">
            <a:xfrm flipH="1">
              <a:off x="7309667" y="2898724"/>
              <a:ext cx="388982" cy="542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49" idx="4"/>
              <a:endCxn id="54" idx="0"/>
            </p:cNvCxnSpPr>
            <p:nvPr/>
          </p:nvCxnSpPr>
          <p:spPr bwMode="auto">
            <a:xfrm>
              <a:off x="8063735" y="2882463"/>
              <a:ext cx="55759" cy="4553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>
              <a:stCxn id="49" idx="4"/>
              <a:endCxn id="53" idx="1"/>
            </p:cNvCxnSpPr>
            <p:nvPr/>
          </p:nvCxnSpPr>
          <p:spPr bwMode="auto">
            <a:xfrm>
              <a:off x="8063735" y="2882463"/>
              <a:ext cx="577499" cy="564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5"/>
          <p:cNvSpPr/>
          <p:nvPr/>
        </p:nvSpPr>
        <p:spPr>
          <a:xfrm>
            <a:off x="9792072" y="255200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S1</a:t>
            </a:r>
          </a:p>
        </p:txBody>
      </p:sp>
      <p:sp>
        <p:nvSpPr>
          <p:cNvPr id="76" name="Oval 6"/>
          <p:cNvSpPr/>
          <p:nvPr/>
        </p:nvSpPr>
        <p:spPr>
          <a:xfrm>
            <a:off x="10116108" y="6548450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S2</a:t>
            </a:r>
          </a:p>
        </p:txBody>
      </p:sp>
      <p:sp>
        <p:nvSpPr>
          <p:cNvPr id="27661" name="文字方塊 78"/>
          <p:cNvSpPr txBox="1">
            <a:spLocks noChangeArrowheads="1"/>
          </p:cNvSpPr>
          <p:nvPr/>
        </p:nvSpPr>
        <p:spPr bwMode="auto">
          <a:xfrm>
            <a:off x="3743325" y="2767808"/>
            <a:ext cx="50045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U:</a:t>
            </a:r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endParaRPr lang="en-US" altLang="zh-TW" sz="2700"/>
          </a:p>
          <a:p>
            <a:pPr eaLnBrk="1" hangingPunct="1"/>
            <a:r>
              <a:rPr lang="en-US" altLang="zh-TW" sz="2700"/>
              <a:t>C:</a:t>
            </a:r>
            <a:endParaRPr lang="zh-TW" altLang="en-US" sz="2700"/>
          </a:p>
        </p:txBody>
      </p:sp>
      <p:sp>
        <p:nvSpPr>
          <p:cNvPr id="11" name="圓角矩形 10"/>
          <p:cNvSpPr/>
          <p:nvPr/>
        </p:nvSpPr>
        <p:spPr>
          <a:xfrm>
            <a:off x="12275347" y="4603753"/>
            <a:ext cx="757238" cy="75723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Georgia" charset="0"/>
                <a:ea typeface="新細明體" charset="0"/>
                <a:cs typeface="新細明體" charset="0"/>
              </a:rPr>
              <a:t>R</a:t>
            </a:r>
            <a:endParaRPr lang="zh-TW" altLang="en-US">
              <a:solidFill>
                <a:srgbClr val="000000"/>
              </a:solidFill>
              <a:latin typeface="Georgia" charset="0"/>
              <a:ea typeface="新細明體" charset="0"/>
              <a:cs typeface="新細明體" charset="0"/>
            </a:endParaRPr>
          </a:p>
        </p:txBody>
      </p:sp>
      <p:sp>
        <p:nvSpPr>
          <p:cNvPr id="86" name="Oval 5"/>
          <p:cNvSpPr/>
          <p:nvPr/>
        </p:nvSpPr>
        <p:spPr>
          <a:xfrm>
            <a:off x="13248456" y="4172186"/>
            <a:ext cx="1181100" cy="12001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FFFFFF"/>
                </a:solidFill>
                <a:latin typeface="Georgia" charset="0"/>
              </a:rPr>
              <a:t>S</a:t>
            </a:r>
            <a:r>
              <a:rPr lang="en-US" altLang="zh-TW" sz="2100">
                <a:solidFill>
                  <a:srgbClr val="FFFFFF"/>
                </a:solidFill>
                <a:latin typeface="Georgia" charset="0"/>
              </a:rPr>
              <a:t>T</a:t>
            </a:r>
            <a:endParaRPr lang="en-US" altLang="zh-TW" sz="2700">
              <a:solidFill>
                <a:srgbClr val="FFFFFF"/>
              </a:solidFill>
              <a:latin typeface="Georgia" charset="0"/>
            </a:endParaRPr>
          </a:p>
        </p:txBody>
      </p:sp>
      <p:cxnSp>
        <p:nvCxnSpPr>
          <p:cNvPr id="77" name="直線箭頭接點 76"/>
          <p:cNvCxnSpPr>
            <a:cxnSpLocks noChangeShapeType="1"/>
          </p:cNvCxnSpPr>
          <p:nvPr/>
        </p:nvCxnSpPr>
        <p:spPr bwMode="auto">
          <a:xfrm>
            <a:off x="10801350" y="3577432"/>
            <a:ext cx="285750" cy="8096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線箭頭接點 77"/>
          <p:cNvCxnSpPr>
            <a:cxnSpLocks noChangeShapeType="1"/>
          </p:cNvCxnSpPr>
          <p:nvPr/>
        </p:nvCxnSpPr>
        <p:spPr bwMode="auto">
          <a:xfrm flipH="1">
            <a:off x="10706100" y="5251453"/>
            <a:ext cx="381000" cy="1297781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線箭頭接點 78"/>
          <p:cNvCxnSpPr>
            <a:cxnSpLocks noChangeShapeType="1"/>
          </p:cNvCxnSpPr>
          <p:nvPr/>
        </p:nvCxnSpPr>
        <p:spPr bwMode="auto">
          <a:xfrm flipV="1">
            <a:off x="11296652" y="6530182"/>
            <a:ext cx="673895" cy="6191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直線箭頭接點 86"/>
          <p:cNvCxnSpPr>
            <a:cxnSpLocks noChangeShapeType="1"/>
          </p:cNvCxnSpPr>
          <p:nvPr/>
        </p:nvCxnSpPr>
        <p:spPr bwMode="auto">
          <a:xfrm flipV="1">
            <a:off x="12582525" y="5196684"/>
            <a:ext cx="838200" cy="72152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>
            <a:outerShdw blurRad="51500" dist="26940" dir="5400000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矩形 87"/>
          <p:cNvSpPr/>
          <p:nvPr/>
        </p:nvSpPr>
        <p:spPr>
          <a:xfrm>
            <a:off x="3743327" y="8709026"/>
            <a:ext cx="4969670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Dialogue Game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575007" y="8709026"/>
            <a:ext cx="4969668" cy="1254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/>
            <a:r>
              <a:rPr lang="en-US" altLang="zh-TW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     </a:t>
            </a:r>
            <a:r>
              <a:rPr lang="en-US" altLang="zh-TW" sz="3300" b="1" dirty="0">
                <a:solidFill>
                  <a:srgbClr val="000000"/>
                </a:solidFill>
                <a:latin typeface="Times New Roman" charset="0"/>
                <a:ea typeface="新細明體" charset="0"/>
                <a:cs typeface="Times New Roman" charset="0"/>
              </a:rPr>
              <a:t>MDP model</a:t>
            </a:r>
            <a:endParaRPr lang="en-US" altLang="zh-TW" sz="3300" dirty="0">
              <a:solidFill>
                <a:schemeClr val="tx1"/>
              </a:solidFill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10656168" y="4388210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a2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11844300" y="5792366"/>
            <a:ext cx="864096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  <a:latin typeface="Georgia" charset="0"/>
              </a:rPr>
              <a:t>a1</a:t>
            </a:r>
            <a:endParaRPr lang="zh-TW" alt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27678" name="投影片編號版面配置區 7"/>
          <p:cNvSpPr txBox="1">
            <a:spLocks/>
          </p:cNvSpPr>
          <p:nvPr/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r" eaLnBrk="1" hangingPunct="1"/>
            <a:fld id="{D5BAF219-914C-3043-8330-984B068C1DE3}" type="slidenum">
              <a:rPr kumimoji="0" lang="zh-TW" altLang="en-US">
                <a:solidFill>
                  <a:srgbClr val="FFFFFF"/>
                </a:solidFill>
                <a:cs typeface="Times New Roman" charset="0"/>
              </a:rPr>
              <a:pPr algn="r" eaLnBrk="1" hangingPunct="1"/>
              <a:t>30</a:t>
            </a:fld>
            <a:endParaRPr kumimoji="0" lang="zh-TW" altLang="en-US">
              <a:solidFill>
                <a:srgbClr val="FFFFFF"/>
              </a:solidFill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82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40" y="950410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596955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smtClean="0"/>
              <a:t>Learner Simulation (1/3)</a:t>
            </a:r>
          </a:p>
        </p:txBody>
      </p:sp>
      <p:sp>
        <p:nvSpPr>
          <p:cNvPr id="39938" name="內容版面配置區 2"/>
          <p:cNvSpPr>
            <a:spLocks noGrp="1"/>
          </p:cNvSpPr>
          <p:nvPr>
            <p:ph idx="1"/>
          </p:nvPr>
        </p:nvSpPr>
        <p:spPr>
          <a:xfrm>
            <a:off x="2286000" y="1361594"/>
            <a:ext cx="13716000" cy="715580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zh-TW" sz="4500" dirty="0"/>
              <a:t>Policy training needs </a:t>
            </a:r>
            <a:r>
              <a:rPr lang="en-US" altLang="zh-TW" sz="4500" b="1" dirty="0"/>
              <a:t>sufficient</a:t>
            </a:r>
            <a:r>
              <a:rPr lang="en-US" altLang="zh-TW" sz="4500" dirty="0"/>
              <a:t> training data</a:t>
            </a:r>
          </a:p>
          <a:p>
            <a:pPr eaLnBrk="1" hangingPunct="1"/>
            <a:r>
              <a:rPr lang="en-US" altLang="zh-TW" sz="4500" dirty="0">
                <a:solidFill>
                  <a:srgbClr val="000000"/>
                </a:solidFill>
              </a:rPr>
              <a:t>Since we need real learner’s language learning behavior</a:t>
            </a:r>
          </a:p>
          <a:p>
            <a:pPr lvl="1" eaLnBrk="1" hangingPunct="1"/>
            <a:r>
              <a:rPr lang="en-US" altLang="zh-TW" sz="4500" dirty="0"/>
              <a:t>It is not easily available</a:t>
            </a:r>
          </a:p>
          <a:p>
            <a:pPr eaLnBrk="1" hangingPunct="1"/>
            <a:r>
              <a:rPr lang="en-US" altLang="zh-TW" sz="4500" b="1" dirty="0">
                <a:solidFill>
                  <a:srgbClr val="000000"/>
                </a:solidFill>
              </a:rPr>
              <a:t>Learner Simulation Model </a:t>
            </a:r>
            <a:r>
              <a:rPr lang="en-US" altLang="zh-TW" sz="4500" dirty="0">
                <a:solidFill>
                  <a:srgbClr val="000000"/>
                </a:solidFill>
              </a:rPr>
              <a:t>is developed for generating a large number of training data</a:t>
            </a:r>
          </a:p>
          <a:p>
            <a:pPr eaLnBrk="1" hangingPunct="1"/>
            <a:r>
              <a:rPr lang="en-US" altLang="zh-TW" sz="4500" dirty="0"/>
              <a:t>Real learner data</a:t>
            </a:r>
          </a:p>
          <a:p>
            <a:pPr lvl="1" eaLnBrk="1" hangingPunct="1"/>
            <a:r>
              <a:rPr lang="en-US" altLang="zh-TW" sz="4500" dirty="0">
                <a:solidFill>
                  <a:srgbClr val="000000"/>
                </a:solidFill>
              </a:rPr>
              <a:t>278 learners from 36 countries (balanced gender)</a:t>
            </a:r>
          </a:p>
          <a:p>
            <a:pPr lvl="1" eaLnBrk="1" hangingPunct="1"/>
            <a:r>
              <a:rPr lang="en-US" altLang="zh-TW" sz="4500" dirty="0">
                <a:solidFill>
                  <a:srgbClr val="000000"/>
                </a:solidFill>
              </a:rPr>
              <a:t>Each leaner recorded 30 phonetically balanced sentences</a:t>
            </a:r>
          </a:p>
        </p:txBody>
      </p:sp>
      <p:sp>
        <p:nvSpPr>
          <p:cNvPr id="28676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AB132BAF-3C09-4F1F-90C7-546FE6D6BD2F}" type="slidenum">
              <a:rPr kumimoji="0" lang="zh-TW" altLang="en-US" sz="2400">
                <a:solidFill>
                  <a:srgbClr val="FFFFFF"/>
                </a:solidFill>
              </a:rPr>
              <a:pPr eaLnBrk="1" hangingPunct="1"/>
              <a:t>31</a:t>
            </a:fld>
            <a:endParaRPr kumimoji="0" lang="zh-TW" altLang="en-US" sz="2400">
              <a:solidFill>
                <a:srgbClr val="FFFFFF"/>
              </a:solidFill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31</a:t>
            </a:r>
            <a:endParaRPr lang="zh-TW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344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向右箭號圖說文字 67"/>
          <p:cNvSpPr/>
          <p:nvPr/>
        </p:nvSpPr>
        <p:spPr>
          <a:xfrm rot="16200000">
            <a:off x="3851674" y="3308536"/>
            <a:ext cx="5183981" cy="6048375"/>
          </a:xfrm>
          <a:prstGeom prst="rightArrowCallout">
            <a:avLst>
              <a:gd name="adj1" fmla="val 21518"/>
              <a:gd name="adj2" fmla="val 23034"/>
              <a:gd name="adj3" fmla="val 4814"/>
              <a:gd name="adj4" fmla="val 9069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699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3D97C35D-9C44-4D67-B1E9-519BABA78162}" type="slidenum">
              <a:rPr kumimoji="0" lang="zh-TW" altLang="en-US" sz="2400">
                <a:solidFill>
                  <a:srgbClr val="FFFFFF"/>
                </a:solidFill>
                <a:latin typeface="Trebuchet MS" pitchFamily="34" charset="0"/>
              </a:rPr>
              <a:pPr eaLnBrk="1" hangingPunct="1"/>
              <a:t>32</a:t>
            </a:fld>
            <a:endParaRPr kumimoji="0" lang="zh-TW" altLang="en-US" sz="2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" name="向右箭號 6"/>
          <p:cNvSpPr/>
          <p:nvPr/>
        </p:nvSpPr>
        <p:spPr>
          <a:xfrm rot="5400000">
            <a:off x="12881374" y="4373144"/>
            <a:ext cx="1574006" cy="742950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7848602" y="2290743"/>
            <a:ext cx="2464595" cy="1081088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9" name="群組 8"/>
          <p:cNvGrpSpPr>
            <a:grpSpLocks/>
          </p:cNvGrpSpPr>
          <p:nvPr/>
        </p:nvGrpSpPr>
        <p:grpSpPr bwMode="auto">
          <a:xfrm>
            <a:off x="4715172" y="1584252"/>
            <a:ext cx="3564732" cy="2047876"/>
            <a:chOff x="3295577" y="-156905"/>
            <a:chExt cx="2167176" cy="1365311"/>
          </a:xfrm>
        </p:grpSpPr>
        <p:sp>
          <p:nvSpPr>
            <p:cNvPr id="10" name="磁片 9"/>
            <p:cNvSpPr>
              <a:spLocks noChangeArrowheads="1"/>
            </p:cNvSpPr>
            <p:nvPr/>
          </p:nvSpPr>
          <p:spPr bwMode="auto">
            <a:xfrm>
              <a:off x="3346246" y="-156905"/>
              <a:ext cx="1960157" cy="1365311"/>
            </a:xfrm>
            <a:prstGeom prst="flowChartMagneticDisk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50800" dist="25400" dir="5400000" rotWithShape="0">
                <a:srgbClr val="808080">
                  <a:alpha val="4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9806" name="文字方塊 10"/>
            <p:cNvSpPr txBox="1">
              <a:spLocks noChangeArrowheads="1"/>
            </p:cNvSpPr>
            <p:nvPr/>
          </p:nvSpPr>
          <p:spPr bwMode="auto">
            <a:xfrm>
              <a:off x="3295577" y="344310"/>
              <a:ext cx="2167176" cy="6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 dirty="0">
                  <a:latin typeface="Times New Roman" pitchFamily="18" charset="0"/>
                  <a:cs typeface="Times New Roman" pitchFamily="18" charset="0"/>
                </a:rPr>
                <a:t>Learner Simulation </a:t>
              </a:r>
            </a:p>
            <a:p>
              <a:pPr algn="ctr" eaLnBrk="1" hangingPunct="1"/>
              <a:r>
                <a:rPr lang="en-US" altLang="zh-TW" sz="2700" b="1" dirty="0">
                  <a:latin typeface="Times New Roman" pitchFamily="18" charset="0"/>
                  <a:cs typeface="Times New Roman" pitchFamily="18" charset="0"/>
                </a:rPr>
                <a:t>Model: GMM</a:t>
              </a:r>
              <a:endParaRPr lang="zh-TW" altLang="en-US" sz="27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5148263" y="6191040"/>
            <a:ext cx="2024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3600"/>
          </a:p>
        </p:txBody>
      </p:sp>
      <p:sp>
        <p:nvSpPr>
          <p:cNvPr id="13" name="向右箭號 12"/>
          <p:cNvSpPr/>
          <p:nvPr/>
        </p:nvSpPr>
        <p:spPr>
          <a:xfrm rot="5400000">
            <a:off x="10457261" y="4373144"/>
            <a:ext cx="1574006" cy="742950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文字方塊 13"/>
          <p:cNvSpPr txBox="1">
            <a:spLocks noChangeArrowheads="1"/>
          </p:cNvSpPr>
          <p:nvPr/>
        </p:nvSpPr>
        <p:spPr bwMode="auto">
          <a:xfrm>
            <a:off x="10332247" y="2138341"/>
            <a:ext cx="4348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3600" b="1">
                <a:latin typeface="Times New Roman" pitchFamily="18" charset="0"/>
                <a:cs typeface="Times New Roman" pitchFamily="18" charset="0"/>
              </a:rPr>
              <a:t>Simulated Learners</a:t>
            </a:r>
            <a:endParaRPr lang="zh-TW" altLang="en-US" sz="36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57" y="2945584"/>
            <a:ext cx="107394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15"/>
          <p:cNvGrpSpPr>
            <a:grpSpLocks/>
          </p:cNvGrpSpPr>
          <p:nvPr/>
        </p:nvGrpSpPr>
        <p:grpSpPr bwMode="auto">
          <a:xfrm>
            <a:off x="8417721" y="6476787"/>
            <a:ext cx="304969" cy="868437"/>
            <a:chOff x="1769414" y="4036693"/>
            <a:chExt cx="286481" cy="703979"/>
          </a:xfrm>
        </p:grpSpPr>
        <p:sp>
          <p:nvSpPr>
            <p:cNvPr id="29803" name="文字方塊 16"/>
            <p:cNvSpPr txBox="1">
              <a:spLocks noChangeArrowheads="1"/>
            </p:cNvSpPr>
            <p:nvPr/>
          </p:nvSpPr>
          <p:spPr bwMode="auto">
            <a:xfrm>
              <a:off x="1769414" y="4036693"/>
              <a:ext cx="283397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  <p:sp>
          <p:nvSpPr>
            <p:cNvPr id="29804" name="文字方塊 17"/>
            <p:cNvSpPr txBox="1">
              <a:spLocks noChangeArrowheads="1"/>
            </p:cNvSpPr>
            <p:nvPr/>
          </p:nvSpPr>
          <p:spPr bwMode="auto">
            <a:xfrm>
              <a:off x="1772498" y="4216738"/>
              <a:ext cx="283397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4174332" y="4571788"/>
            <a:ext cx="3340893" cy="31646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0" name="圖片 19" descr="螢幕快照 2012-06-24 上午4.57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6524415"/>
            <a:ext cx="428625" cy="92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左右括弧 20"/>
          <p:cNvSpPr>
            <a:spLocks noChangeArrowheads="1"/>
          </p:cNvSpPr>
          <p:nvPr/>
        </p:nvSpPr>
        <p:spPr bwMode="auto">
          <a:xfrm>
            <a:off x="8393909" y="4371765"/>
            <a:ext cx="535781" cy="3407570"/>
          </a:xfrm>
          <a:prstGeom prst="bracketPair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 sz="3000">
              <a:latin typeface="+mn-lt"/>
              <a:ea typeface="+mn-ea"/>
            </a:endParaRPr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8308184" y="4495590"/>
            <a:ext cx="728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88.6</a:t>
            </a:r>
            <a:endParaRPr lang="zh-TW" altLang="en-US" sz="1800"/>
          </a:p>
        </p:txBody>
      </p:sp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8308184" y="4852777"/>
            <a:ext cx="728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63.7</a:t>
            </a:r>
            <a:endParaRPr lang="zh-TW" altLang="en-US" sz="1800"/>
          </a:p>
        </p:txBody>
      </p:sp>
      <p:grpSp>
        <p:nvGrpSpPr>
          <p:cNvPr id="24" name="群組 23"/>
          <p:cNvGrpSpPr>
            <a:grpSpLocks/>
          </p:cNvGrpSpPr>
          <p:nvPr/>
        </p:nvGrpSpPr>
        <p:grpSpPr bwMode="auto">
          <a:xfrm>
            <a:off x="8422484" y="5814799"/>
            <a:ext cx="304969" cy="868437"/>
            <a:chOff x="1769414" y="4036693"/>
            <a:chExt cx="286481" cy="703979"/>
          </a:xfrm>
        </p:grpSpPr>
        <p:sp>
          <p:nvSpPr>
            <p:cNvPr id="29801" name="文字方塊 24"/>
            <p:cNvSpPr txBox="1">
              <a:spLocks noChangeArrowheads="1"/>
            </p:cNvSpPr>
            <p:nvPr/>
          </p:nvSpPr>
          <p:spPr bwMode="auto">
            <a:xfrm>
              <a:off x="1769414" y="4036693"/>
              <a:ext cx="283397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  <p:sp>
          <p:nvSpPr>
            <p:cNvPr id="29802" name="文字方塊 25"/>
            <p:cNvSpPr txBox="1">
              <a:spLocks noChangeArrowheads="1"/>
            </p:cNvSpPr>
            <p:nvPr/>
          </p:nvSpPr>
          <p:spPr bwMode="auto">
            <a:xfrm>
              <a:off x="1772498" y="4216738"/>
              <a:ext cx="283397" cy="5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</p:grpSp>
      <p:grpSp>
        <p:nvGrpSpPr>
          <p:cNvPr id="27" name="群組 26"/>
          <p:cNvGrpSpPr>
            <a:grpSpLocks/>
          </p:cNvGrpSpPr>
          <p:nvPr/>
        </p:nvGrpSpPr>
        <p:grpSpPr bwMode="auto">
          <a:xfrm>
            <a:off x="5362586" y="5795755"/>
            <a:ext cx="601385" cy="649038"/>
            <a:chOff x="4975461" y="1701037"/>
            <a:chExt cx="565625" cy="524603"/>
          </a:xfrm>
        </p:grpSpPr>
        <p:sp>
          <p:nvSpPr>
            <p:cNvPr id="29798" name="文字方塊 27"/>
            <p:cNvSpPr txBox="1">
              <a:spLocks noChangeArrowheads="1"/>
            </p:cNvSpPr>
            <p:nvPr/>
          </p:nvSpPr>
          <p:spPr bwMode="auto">
            <a:xfrm>
              <a:off x="4975461" y="1701037"/>
              <a:ext cx="283747" cy="52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  <p:sp>
          <p:nvSpPr>
            <p:cNvPr id="29799" name="文字方塊 28"/>
            <p:cNvSpPr txBox="1">
              <a:spLocks noChangeArrowheads="1"/>
            </p:cNvSpPr>
            <p:nvPr/>
          </p:nvSpPr>
          <p:spPr bwMode="auto">
            <a:xfrm>
              <a:off x="5116587" y="1703225"/>
              <a:ext cx="283747" cy="52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  <p:sp>
          <p:nvSpPr>
            <p:cNvPr id="29800" name="文字方塊 29"/>
            <p:cNvSpPr txBox="1">
              <a:spLocks noChangeArrowheads="1"/>
            </p:cNvSpPr>
            <p:nvPr/>
          </p:nvSpPr>
          <p:spPr bwMode="auto">
            <a:xfrm>
              <a:off x="5257339" y="1703219"/>
              <a:ext cx="283747" cy="52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600"/>
                <a:t>.</a:t>
              </a:r>
              <a:endParaRPr lang="zh-TW" altLang="en-US" sz="3600"/>
            </a:p>
          </p:txBody>
        </p:sp>
      </p:grpSp>
      <p:grpSp>
        <p:nvGrpSpPr>
          <p:cNvPr id="31" name="群組 30"/>
          <p:cNvGrpSpPr>
            <a:grpSpLocks/>
          </p:cNvGrpSpPr>
          <p:nvPr/>
        </p:nvGrpSpPr>
        <p:grpSpPr bwMode="auto">
          <a:xfrm>
            <a:off x="5974559" y="5657638"/>
            <a:ext cx="995363" cy="1676400"/>
            <a:chOff x="4220801" y="2860573"/>
            <a:chExt cx="1042870" cy="1357322"/>
          </a:xfrm>
        </p:grpSpPr>
        <p:sp>
          <p:nvSpPr>
            <p:cNvPr id="32" name="多重文件 31"/>
            <p:cNvSpPr>
              <a:spLocks noChangeArrowheads="1"/>
            </p:cNvSpPr>
            <p:nvPr/>
          </p:nvSpPr>
          <p:spPr bwMode="auto">
            <a:xfrm>
              <a:off x="4220801" y="2860573"/>
              <a:ext cx="1042870" cy="1357322"/>
            </a:xfrm>
            <a:prstGeom prst="flowChartMultidocumen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25400" dir="5400000" rotWithShape="0">
                <a:srgbClr val="808080">
                  <a:alpha val="4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29785" name="群組 32"/>
            <p:cNvGrpSpPr>
              <a:grpSpLocks/>
            </p:cNvGrpSpPr>
            <p:nvPr/>
          </p:nvGrpSpPr>
          <p:grpSpPr bwMode="auto">
            <a:xfrm>
              <a:off x="4286009" y="3315762"/>
              <a:ext cx="711708" cy="415589"/>
              <a:chOff x="676575" y="5245910"/>
              <a:chExt cx="1512168" cy="837970"/>
            </a:xfrm>
          </p:grpSpPr>
          <p:cxnSp>
            <p:nvCxnSpPr>
              <p:cNvPr id="34" name="直線接點 33"/>
              <p:cNvCxnSpPr/>
              <p:nvPr/>
            </p:nvCxnSpPr>
            <p:spPr>
              <a:xfrm>
                <a:off x="681150" y="5245552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681150" y="5319417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直線接點 35"/>
              <p:cNvCxnSpPr/>
              <p:nvPr/>
            </p:nvCxnSpPr>
            <p:spPr>
              <a:xfrm>
                <a:off x="675850" y="5389393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681150" y="5498244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>
                <a:off x="681150" y="5572106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675850" y="5642082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>
                <a:off x="681150" y="5727607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>
                <a:off x="681150" y="5801472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675850" y="5875334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681150" y="5941423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681150" y="6011399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675850" y="6085261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46" name="文字方塊 45"/>
          <p:cNvSpPr txBox="1">
            <a:spLocks noChangeArrowheads="1"/>
          </p:cNvSpPr>
          <p:nvPr/>
        </p:nvSpPr>
        <p:spPr bwMode="auto">
          <a:xfrm>
            <a:off x="4391025" y="5002796"/>
            <a:ext cx="3133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Real Learner Data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圖片 46" descr="螢幕快照 2012-06-24 上午4.57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6500602"/>
            <a:ext cx="428625" cy="92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群組 47"/>
          <p:cNvGrpSpPr>
            <a:grpSpLocks/>
          </p:cNvGrpSpPr>
          <p:nvPr/>
        </p:nvGrpSpPr>
        <p:grpSpPr bwMode="auto">
          <a:xfrm>
            <a:off x="4326734" y="5688595"/>
            <a:ext cx="995363" cy="1676400"/>
            <a:chOff x="4220801" y="2860573"/>
            <a:chExt cx="1042870" cy="1357322"/>
          </a:xfrm>
        </p:grpSpPr>
        <p:sp>
          <p:nvSpPr>
            <p:cNvPr id="49" name="多重文件 48"/>
            <p:cNvSpPr>
              <a:spLocks noChangeArrowheads="1"/>
            </p:cNvSpPr>
            <p:nvPr/>
          </p:nvSpPr>
          <p:spPr bwMode="auto">
            <a:xfrm>
              <a:off x="4220801" y="2860573"/>
              <a:ext cx="1042870" cy="1357322"/>
            </a:xfrm>
            <a:prstGeom prst="flowChartMultidocumen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25400" dir="5400000" rotWithShape="0">
                <a:srgbClr val="808080">
                  <a:alpha val="4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29771" name="群組 49"/>
            <p:cNvGrpSpPr>
              <a:grpSpLocks/>
            </p:cNvGrpSpPr>
            <p:nvPr/>
          </p:nvGrpSpPr>
          <p:grpSpPr bwMode="auto">
            <a:xfrm>
              <a:off x="4286009" y="3315762"/>
              <a:ext cx="711708" cy="415589"/>
              <a:chOff x="676575" y="5245910"/>
              <a:chExt cx="1512168" cy="837970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681150" y="5245552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681150" y="5319415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675850" y="5389390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681150" y="5498241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>
                <a:off x="681150" y="5572106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>
                <a:off x="675850" y="5642082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681150" y="5727607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>
                <a:off x="681150" y="5801469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>
                <a:off x="675850" y="5875334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681150" y="5941421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>
                <a:off x="681150" y="6011397"/>
                <a:ext cx="1505463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675850" y="6085261"/>
                <a:ext cx="1129096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63" name="文字方塊 62"/>
          <p:cNvSpPr txBox="1">
            <a:spLocks noChangeArrowheads="1"/>
          </p:cNvSpPr>
          <p:nvPr/>
        </p:nvSpPr>
        <p:spPr bwMode="auto">
          <a:xfrm>
            <a:off x="3312320" y="7955545"/>
            <a:ext cx="60483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Pronunciation Score Vector (PSV)</a:t>
            </a:r>
          </a:p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of an Utterance produced by a learner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文字方塊 63"/>
          <p:cNvSpPr txBox="1">
            <a:spLocks noChangeArrowheads="1"/>
          </p:cNvSpPr>
          <p:nvPr/>
        </p:nvSpPr>
        <p:spPr bwMode="auto">
          <a:xfrm>
            <a:off x="8308184" y="5229015"/>
            <a:ext cx="728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70.0</a:t>
            </a:r>
            <a:endParaRPr lang="zh-TW" altLang="en-US" sz="1800"/>
          </a:p>
        </p:txBody>
      </p:sp>
      <p:sp>
        <p:nvSpPr>
          <p:cNvPr id="65" name="左-右雙向箭號 64"/>
          <p:cNvSpPr/>
          <p:nvPr/>
        </p:nvSpPr>
        <p:spPr>
          <a:xfrm>
            <a:off x="7308057" y="5933865"/>
            <a:ext cx="559593" cy="20478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" name="文字方塊 65"/>
          <p:cNvSpPr txBox="1">
            <a:spLocks noChangeArrowheads="1"/>
          </p:cNvSpPr>
          <p:nvPr/>
        </p:nvSpPr>
        <p:spPr bwMode="auto">
          <a:xfrm>
            <a:off x="7739063" y="4474158"/>
            <a:ext cx="752475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/>
              <a:t>/b/</a:t>
            </a:r>
          </a:p>
          <a:p>
            <a:pPr algn="ctr" eaLnBrk="1" hangingPunct="1"/>
            <a:r>
              <a:rPr lang="en-US" altLang="zh-TW" sz="2100"/>
              <a:t>/p/</a:t>
            </a:r>
          </a:p>
          <a:p>
            <a:pPr algn="ctr" eaLnBrk="1" hangingPunct="1"/>
            <a:r>
              <a:rPr lang="en-US" altLang="zh-TW" sz="2100"/>
              <a:t>/m/</a:t>
            </a:r>
          </a:p>
          <a:p>
            <a:pPr algn="ctr" eaLnBrk="1" hangingPunct="1"/>
            <a:r>
              <a:rPr lang="en-US" altLang="zh-TW" sz="2100"/>
              <a:t>.</a:t>
            </a:r>
          </a:p>
          <a:p>
            <a:pPr algn="ctr" eaLnBrk="1" hangingPunct="1"/>
            <a:r>
              <a:rPr lang="en-US" altLang="zh-TW" sz="2100"/>
              <a:t>.</a:t>
            </a:r>
          </a:p>
          <a:p>
            <a:pPr algn="ctr" eaLnBrk="1" hangingPunct="1"/>
            <a:r>
              <a:rPr lang="en-US" altLang="zh-TW" sz="2100"/>
              <a:t>.</a:t>
            </a:r>
          </a:p>
          <a:p>
            <a:pPr algn="ctr" eaLnBrk="1" hangingPunct="1"/>
            <a:r>
              <a:rPr lang="en-US" altLang="zh-TW" sz="2100"/>
              <a:t>/a/</a:t>
            </a:r>
          </a:p>
          <a:p>
            <a:pPr algn="ctr" eaLnBrk="1" hangingPunct="1"/>
            <a:r>
              <a:rPr lang="en-US" altLang="zh-TW" sz="2100"/>
              <a:t>/i/</a:t>
            </a:r>
          </a:p>
          <a:p>
            <a:pPr algn="ctr" eaLnBrk="1" hangingPunct="1"/>
            <a:r>
              <a:rPr lang="en-US" altLang="zh-TW" sz="2100"/>
              <a:t>/u/</a:t>
            </a:r>
          </a:p>
          <a:p>
            <a:pPr algn="ctr" eaLnBrk="1" hangingPunct="1"/>
            <a:r>
              <a:rPr lang="en-US" altLang="zh-TW" sz="2100"/>
              <a:t>.</a:t>
            </a:r>
          </a:p>
          <a:p>
            <a:pPr algn="ctr" eaLnBrk="1" hangingPunct="1"/>
            <a:r>
              <a:rPr lang="en-US" altLang="zh-TW" sz="2100"/>
              <a:t>.</a:t>
            </a:r>
          </a:p>
        </p:txBody>
      </p:sp>
      <p:sp>
        <p:nvSpPr>
          <p:cNvPr id="67" name="上-下雙向箭號 66"/>
          <p:cNvSpPr/>
          <p:nvPr/>
        </p:nvSpPr>
        <p:spPr>
          <a:xfrm>
            <a:off x="8594020" y="7810243"/>
            <a:ext cx="136154" cy="230028"/>
          </a:xfrm>
          <a:prstGeom prst="upDownArrow">
            <a:avLst/>
          </a:prstGeom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3000"/>
          </a:p>
        </p:txBody>
      </p:sp>
      <p:sp>
        <p:nvSpPr>
          <p:cNvPr id="70" name="文字方塊 69"/>
          <p:cNvSpPr txBox="1">
            <a:spLocks noChangeArrowheads="1"/>
          </p:cNvSpPr>
          <p:nvPr/>
        </p:nvSpPr>
        <p:spPr bwMode="auto">
          <a:xfrm>
            <a:off x="12084845" y="3055123"/>
            <a:ext cx="6511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/>
              <a:t>. . .</a:t>
            </a:r>
            <a:endParaRPr lang="zh-TW" altLang="en-US" sz="3000"/>
          </a:p>
          <a:p>
            <a:pPr eaLnBrk="1" hangingPunct="1"/>
            <a:endParaRPr lang="zh-TW" altLang="en-US" sz="3000"/>
          </a:p>
        </p:txBody>
      </p:sp>
      <p:sp>
        <p:nvSpPr>
          <p:cNvPr id="71" name="文字方塊 70"/>
          <p:cNvSpPr txBox="1">
            <a:spLocks noChangeArrowheads="1"/>
          </p:cNvSpPr>
          <p:nvPr/>
        </p:nvSpPr>
        <p:spPr bwMode="auto">
          <a:xfrm>
            <a:off x="9684545" y="4026672"/>
            <a:ext cx="56483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3600" b="1">
                <a:latin typeface="Times New Roman" pitchFamily="18" charset="0"/>
                <a:cs typeface="Times New Roman" pitchFamily="18" charset="0"/>
              </a:rPr>
              <a:t>Simulated scores </a:t>
            </a:r>
          </a:p>
          <a:p>
            <a:pPr algn="ctr" eaLnBrk="1" hangingPunct="1"/>
            <a:r>
              <a:rPr lang="en-US" altLang="zh-TW" sz="3600" b="1">
                <a:latin typeface="Times New Roman" pitchFamily="18" charset="0"/>
                <a:cs typeface="Times New Roman" pitchFamily="18" charset="0"/>
              </a:rPr>
              <a:t>over the script</a:t>
            </a:r>
            <a:endParaRPr lang="zh-TW" altLang="en-US" sz="36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740" y="2945584"/>
            <a:ext cx="1071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" name="群組 75"/>
          <p:cNvGrpSpPr>
            <a:grpSpLocks/>
          </p:cNvGrpSpPr>
          <p:nvPr/>
        </p:nvGrpSpPr>
        <p:grpSpPr bwMode="auto">
          <a:xfrm>
            <a:off x="10979947" y="5531623"/>
            <a:ext cx="3024188" cy="2797970"/>
            <a:chOff x="6172200" y="1554163"/>
            <a:chExt cx="2743200" cy="1979612"/>
          </a:xfrm>
        </p:grpSpPr>
        <p:sp>
          <p:nvSpPr>
            <p:cNvPr id="77" name="橢圓 76"/>
            <p:cNvSpPr/>
            <p:nvPr/>
          </p:nvSpPr>
          <p:spPr bwMode="auto">
            <a:xfrm>
              <a:off x="7286760" y="1554163"/>
              <a:ext cx="103680" cy="9940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 bwMode="auto">
            <a:xfrm>
              <a:off x="6746760" y="2010738"/>
              <a:ext cx="110159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 bwMode="auto">
            <a:xfrm>
              <a:off x="7286760" y="2094977"/>
              <a:ext cx="103680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0" name="橢圓 79"/>
            <p:cNvSpPr/>
            <p:nvPr/>
          </p:nvSpPr>
          <p:spPr bwMode="auto">
            <a:xfrm>
              <a:off x="7945559" y="2010738"/>
              <a:ext cx="110161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 bwMode="auto">
            <a:xfrm>
              <a:off x="6172200" y="2640844"/>
              <a:ext cx="108000" cy="9940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 bwMode="auto">
            <a:xfrm>
              <a:off x="6632279" y="2731822"/>
              <a:ext cx="103680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 bwMode="auto">
            <a:xfrm>
              <a:off x="7165800" y="2780680"/>
              <a:ext cx="101519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 bwMode="auto">
            <a:xfrm>
              <a:off x="7643159" y="2795843"/>
              <a:ext cx="110161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 bwMode="auto">
            <a:xfrm>
              <a:off x="8006039" y="2780680"/>
              <a:ext cx="110161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 bwMode="auto">
            <a:xfrm>
              <a:off x="8502839" y="2748670"/>
              <a:ext cx="110161" cy="9940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 bwMode="auto">
            <a:xfrm>
              <a:off x="8807400" y="2452149"/>
              <a:ext cx="108000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 bwMode="auto">
            <a:xfrm>
              <a:off x="6323400" y="3318124"/>
              <a:ext cx="110159" cy="9940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 bwMode="auto">
            <a:xfrm>
              <a:off x="6843959" y="3425949"/>
              <a:ext cx="110161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 bwMode="auto">
            <a:xfrm>
              <a:off x="7219799" y="3425949"/>
              <a:ext cx="108000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 bwMode="auto">
            <a:xfrm>
              <a:off x="8623799" y="3434373"/>
              <a:ext cx="110161" cy="99402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 bwMode="auto">
            <a:xfrm>
              <a:off x="8062199" y="3336656"/>
              <a:ext cx="108000" cy="1010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 bwMode="auto">
            <a:xfrm>
              <a:off x="7673399" y="3425949"/>
              <a:ext cx="110161" cy="104456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94" name="直線接點 93"/>
            <p:cNvCxnSpPr>
              <a:stCxn id="77" idx="3"/>
              <a:endCxn id="78" idx="7"/>
            </p:cNvCxnSpPr>
            <p:nvPr/>
          </p:nvCxnSpPr>
          <p:spPr bwMode="auto">
            <a:xfrm flipH="1">
              <a:off x="6843959" y="1641771"/>
              <a:ext cx="453600" cy="385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>
              <a:stCxn id="77" idx="4"/>
              <a:endCxn id="79" idx="0"/>
            </p:cNvCxnSpPr>
            <p:nvPr/>
          </p:nvCxnSpPr>
          <p:spPr bwMode="auto">
            <a:xfrm>
              <a:off x="7334280" y="1653565"/>
              <a:ext cx="0" cy="4414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>
              <a:stCxn id="77" idx="5"/>
              <a:endCxn id="80" idx="1"/>
            </p:cNvCxnSpPr>
            <p:nvPr/>
          </p:nvCxnSpPr>
          <p:spPr bwMode="auto">
            <a:xfrm>
              <a:off x="7377480" y="1641771"/>
              <a:ext cx="587520" cy="385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>
              <a:stCxn id="78" idx="3"/>
              <a:endCxn id="81" idx="7"/>
            </p:cNvCxnSpPr>
            <p:nvPr/>
          </p:nvCxnSpPr>
          <p:spPr bwMode="auto">
            <a:xfrm flipH="1">
              <a:off x="6262920" y="2098346"/>
              <a:ext cx="503279" cy="5576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stCxn id="78" idx="4"/>
              <a:endCxn id="82" idx="0"/>
            </p:cNvCxnSpPr>
            <p:nvPr/>
          </p:nvCxnSpPr>
          <p:spPr bwMode="auto">
            <a:xfrm flipH="1">
              <a:off x="6679799" y="2115194"/>
              <a:ext cx="123121" cy="616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>
              <a:stCxn id="78" idx="5"/>
              <a:endCxn id="83" idx="1"/>
            </p:cNvCxnSpPr>
            <p:nvPr/>
          </p:nvCxnSpPr>
          <p:spPr bwMode="auto">
            <a:xfrm>
              <a:off x="6843959" y="2098346"/>
              <a:ext cx="332640" cy="6974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>
              <a:stCxn id="79" idx="3"/>
              <a:endCxn id="82" idx="7"/>
            </p:cNvCxnSpPr>
            <p:nvPr/>
          </p:nvCxnSpPr>
          <p:spPr bwMode="auto">
            <a:xfrm flipH="1">
              <a:off x="6722999" y="2182585"/>
              <a:ext cx="574560" cy="5660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>
              <a:stCxn id="79" idx="4"/>
              <a:endCxn id="83" idx="0"/>
            </p:cNvCxnSpPr>
            <p:nvPr/>
          </p:nvCxnSpPr>
          <p:spPr bwMode="auto">
            <a:xfrm flipH="1">
              <a:off x="7213320" y="2199433"/>
              <a:ext cx="120960" cy="5812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79" idx="5"/>
              <a:endCxn id="84" idx="1"/>
            </p:cNvCxnSpPr>
            <p:nvPr/>
          </p:nvCxnSpPr>
          <p:spPr bwMode="auto">
            <a:xfrm>
              <a:off x="7377480" y="2182585"/>
              <a:ext cx="285120" cy="6301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stCxn id="79" idx="5"/>
              <a:endCxn id="85" idx="1"/>
            </p:cNvCxnSpPr>
            <p:nvPr/>
          </p:nvCxnSpPr>
          <p:spPr bwMode="auto">
            <a:xfrm>
              <a:off x="7377480" y="2182585"/>
              <a:ext cx="648000" cy="6132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>
              <a:stCxn id="80" idx="4"/>
              <a:endCxn id="84" idx="7"/>
            </p:cNvCxnSpPr>
            <p:nvPr/>
          </p:nvCxnSpPr>
          <p:spPr bwMode="auto">
            <a:xfrm flipH="1">
              <a:off x="7733879" y="2115194"/>
              <a:ext cx="267840" cy="6974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80" idx="5"/>
              <a:endCxn id="86" idx="1"/>
            </p:cNvCxnSpPr>
            <p:nvPr/>
          </p:nvCxnSpPr>
          <p:spPr bwMode="auto">
            <a:xfrm>
              <a:off x="8042760" y="2098346"/>
              <a:ext cx="473039" cy="662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80" idx="5"/>
              <a:endCxn id="87" idx="1"/>
            </p:cNvCxnSpPr>
            <p:nvPr/>
          </p:nvCxnSpPr>
          <p:spPr bwMode="auto">
            <a:xfrm>
              <a:off x="8042760" y="2098346"/>
              <a:ext cx="781920" cy="3689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82" idx="4"/>
              <a:endCxn id="88" idx="0"/>
            </p:cNvCxnSpPr>
            <p:nvPr/>
          </p:nvCxnSpPr>
          <p:spPr bwMode="auto">
            <a:xfrm flipH="1">
              <a:off x="6377399" y="2836278"/>
              <a:ext cx="302400" cy="481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stCxn id="82" idx="4"/>
              <a:endCxn id="90" idx="1"/>
            </p:cNvCxnSpPr>
            <p:nvPr/>
          </p:nvCxnSpPr>
          <p:spPr bwMode="auto">
            <a:xfrm>
              <a:off x="6679799" y="2836278"/>
              <a:ext cx="552960" cy="6048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83" idx="4"/>
              <a:endCxn id="89" idx="0"/>
            </p:cNvCxnSpPr>
            <p:nvPr/>
          </p:nvCxnSpPr>
          <p:spPr bwMode="auto">
            <a:xfrm flipH="1">
              <a:off x="6897960" y="2885136"/>
              <a:ext cx="315360" cy="540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>
              <a:stCxn id="83" idx="4"/>
              <a:endCxn id="93" idx="0"/>
            </p:cNvCxnSpPr>
            <p:nvPr/>
          </p:nvCxnSpPr>
          <p:spPr bwMode="auto">
            <a:xfrm>
              <a:off x="7213320" y="2885136"/>
              <a:ext cx="516239" cy="540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84" idx="4"/>
              <a:endCxn id="90" idx="7"/>
            </p:cNvCxnSpPr>
            <p:nvPr/>
          </p:nvCxnSpPr>
          <p:spPr bwMode="auto">
            <a:xfrm flipH="1">
              <a:off x="7310519" y="2900299"/>
              <a:ext cx="386641" cy="540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>
              <a:stCxn id="85" idx="4"/>
              <a:endCxn id="92" idx="0"/>
            </p:cNvCxnSpPr>
            <p:nvPr/>
          </p:nvCxnSpPr>
          <p:spPr bwMode="auto">
            <a:xfrm>
              <a:off x="8062199" y="2885136"/>
              <a:ext cx="54001" cy="451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>
              <a:stCxn id="85" idx="4"/>
              <a:endCxn id="91" idx="1"/>
            </p:cNvCxnSpPr>
            <p:nvPr/>
          </p:nvCxnSpPr>
          <p:spPr bwMode="auto">
            <a:xfrm>
              <a:off x="8062199" y="2885136"/>
              <a:ext cx="581041" cy="561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smtClean="0">
                <a:cs typeface="Times New Roman" pitchFamily="18" charset="0"/>
              </a:rPr>
              <a:t>Learner Simulation (2/3)</a:t>
            </a:r>
            <a:endParaRPr kumimoji="0" lang="en-US" altLang="zh-TW" smtClean="0"/>
          </a:p>
        </p:txBody>
      </p:sp>
      <p:sp>
        <p:nvSpPr>
          <p:cNvPr id="142" name="矩形 141"/>
          <p:cNvSpPr/>
          <p:nvPr/>
        </p:nvSpPr>
        <p:spPr>
          <a:xfrm>
            <a:off x="2286000" y="9330534"/>
            <a:ext cx="13716000" cy="93107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zh-TW" sz="3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 mixture represents a group of learners with a </a:t>
            </a:r>
            <a:r>
              <a:rPr lang="en-US" altLang="zh-TW" sz="3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specific pronunciation characteristics</a:t>
            </a:r>
            <a:endParaRPr lang="zh-TW" altLang="en-US" sz="3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文字方塊 133"/>
          <p:cNvSpPr txBox="1">
            <a:spLocks noChangeArrowheads="1"/>
          </p:cNvSpPr>
          <p:nvPr/>
        </p:nvSpPr>
        <p:spPr bwMode="auto">
          <a:xfrm>
            <a:off x="6874672" y="2464573"/>
            <a:ext cx="4348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3600" b="1">
                <a:latin typeface="Times New Roman" pitchFamily="18" charset="0"/>
                <a:cs typeface="Times New Roman" pitchFamily="18" charset="0"/>
              </a:rPr>
              <a:t>Sample</a:t>
            </a:r>
            <a:endParaRPr lang="zh-TW" alt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32</a:t>
            </a:r>
            <a:endParaRPr lang="zh-TW" altLang="en-US" sz="2400" dirty="0"/>
          </a:p>
        </p:txBody>
      </p:sp>
      <p:pic>
        <p:nvPicPr>
          <p:cNvPr id="115" name="Picture 15" descr="cc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946" y="8429191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8562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" grpId="0" animBg="1"/>
      <p:bldP spid="8" grpId="0" animBg="1"/>
      <p:bldP spid="12" grpId="0"/>
      <p:bldP spid="13" grpId="0" animBg="1"/>
      <p:bldP spid="14" grpId="0"/>
      <p:bldP spid="19" grpId="0" animBg="1"/>
      <p:bldP spid="21" grpId="0" animBg="1"/>
      <p:bldP spid="22" grpId="0"/>
      <p:bldP spid="23" grpId="0"/>
      <p:bldP spid="46" grpId="0"/>
      <p:bldP spid="63" grpId="0"/>
      <p:bldP spid="64" grpId="0"/>
      <p:bldP spid="65" grpId="0" animBg="1"/>
      <p:bldP spid="66" grpId="0"/>
      <p:bldP spid="70" grpId="0"/>
      <p:bldP spid="71" grpId="0"/>
      <p:bldP spid="142" grpId="0" animBg="1"/>
      <p:bldP spid="142" grpId="1" animBg="1"/>
      <p:bldP spid="1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86000" y="1361596"/>
                <a:ext cx="13716000" cy="2179058"/>
              </a:xfrm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TW" sz="4200" b="1" dirty="0"/>
                  <a:t>Simulation of Incremental Pronunciation Improvement </a:t>
                </a:r>
              </a:p>
              <a:p>
                <a:pPr lvl="1" eaLnBrk="1" hangingPunct="1"/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Gaussian random variables: C, </a:t>
                </a:r>
                <a:r>
                  <a:rPr kumimoji="0" lang="el-GR" altLang="zh-TW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α</a:t>
                </a:r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l-GR" altLang="zh-TW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l-GR" altLang="zh-TW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β</a:t>
                </a:r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~ N(</a:t>
                </a:r>
                <a14:m>
                  <m:oMath xmlns:m="http://schemas.openxmlformats.org/officeDocument/2006/math">
                    <m:r>
                      <a:rPr kumimoji="0" lang="en-US" altLang="zh-TW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⋅</m:t>
                    </m:r>
                  </m:oMath>
                </a14:m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⋅</m:t>
                    </m:r>
                  </m:oMath>
                </a14:m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2" eaLnBrk="1" hangingPunct="1">
                  <a:buFont typeface="Wingdings 2" pitchFamily="18" charset="2"/>
                  <a:buNone/>
                </a:pPr>
                <a:r>
                  <a:rPr kumimoji="0" lang="en-US" altLang="zh-TW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(learning rate increases when </a:t>
                </a:r>
                <a:r>
                  <a:rPr kumimoji="0" lang="en-US" altLang="zh-TW" dirty="0" smtClean="0">
                    <a:latin typeface="Times New Roman" pitchFamily="18" charset="0"/>
                    <a:cs typeface="Times New Roman" pitchFamily="18" charset="0"/>
                  </a:rPr>
                  <a:t>overall performance is better)</a:t>
                </a:r>
                <a:endParaRPr lang="en-US" altLang="zh-TW" sz="3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72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7200"/>
                <a:ext cx="9144000" cy="1483483"/>
              </a:xfrm>
              <a:blipFill rotWithShape="1">
                <a:blip r:embed="rId4"/>
                <a:stretch>
                  <a:fillRect l="-1133" t="-4115" b="-8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smtClean="0">
                <a:cs typeface="Times New Roman" pitchFamily="18" charset="0"/>
              </a:rPr>
              <a:t>Learner Simulation (3/3)</a:t>
            </a:r>
          </a:p>
        </p:txBody>
      </p:sp>
      <p:sp>
        <p:nvSpPr>
          <p:cNvPr id="30724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FBB0355B-E66B-481A-B172-8923E45BF245}" type="slidenum">
              <a:rPr kumimoji="0" lang="zh-TW" altLang="en-US" sz="2400">
                <a:solidFill>
                  <a:srgbClr val="FFFFFF"/>
                </a:solidFill>
              </a:rPr>
              <a:pPr eaLnBrk="1" hangingPunct="1"/>
              <a:t>33</a:t>
            </a:fld>
            <a:endParaRPr kumimoji="0" lang="zh-TW" altLang="en-US" sz="2400">
              <a:solidFill>
                <a:srgbClr val="FFFFFF"/>
              </a:solidFill>
            </a:endParaRPr>
          </a:p>
        </p:txBody>
      </p:sp>
      <p:grpSp>
        <p:nvGrpSpPr>
          <p:cNvPr id="5" name="群組 4"/>
          <p:cNvGrpSpPr>
            <a:grpSpLocks/>
          </p:cNvGrpSpPr>
          <p:nvPr/>
        </p:nvGrpSpPr>
        <p:grpSpPr bwMode="auto">
          <a:xfrm>
            <a:off x="4010796" y="4327606"/>
            <a:ext cx="11991201" cy="5519990"/>
            <a:chOff x="1907704" y="3596082"/>
            <a:chExt cx="7993655" cy="3679993"/>
          </a:xfrm>
        </p:grpSpPr>
        <p:pic>
          <p:nvPicPr>
            <p:cNvPr id="30729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950" y="3942872"/>
              <a:ext cx="751362" cy="59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直線箭頭接點 15"/>
            <p:cNvCxnSpPr>
              <a:cxnSpLocks noChangeShapeType="1"/>
            </p:cNvCxnSpPr>
            <p:nvPr/>
          </p:nvCxnSpPr>
          <p:spPr bwMode="auto">
            <a:xfrm flipV="1">
              <a:off x="2517267" y="5185618"/>
              <a:ext cx="815926" cy="7889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515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0731" name="群組 16"/>
            <p:cNvGrpSpPr>
              <a:grpSpLocks/>
            </p:cNvGrpSpPr>
            <p:nvPr/>
          </p:nvGrpSpPr>
          <p:grpSpPr bwMode="auto">
            <a:xfrm>
              <a:off x="2260764" y="5305120"/>
              <a:ext cx="1149493" cy="747751"/>
              <a:chOff x="6970038" y="4768735"/>
              <a:chExt cx="1514356" cy="1253334"/>
            </a:xfrm>
          </p:grpSpPr>
          <p:sp>
            <p:nvSpPr>
              <p:cNvPr id="63" name="多重文件 62"/>
              <p:cNvSpPr>
                <a:spLocks noChangeArrowheads="1"/>
              </p:cNvSpPr>
              <p:nvPr/>
            </p:nvSpPr>
            <p:spPr bwMode="auto">
              <a:xfrm>
                <a:off x="7245221" y="4767997"/>
                <a:ext cx="1240120" cy="995165"/>
              </a:xfrm>
              <a:prstGeom prst="flowChartMultidocumen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25400" dir="5400000" rotWithShape="0">
                  <a:srgbClr val="808080">
                    <a:alpha val="4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 sz="2100" dirty="0">
                  <a:latin typeface="Times New Roman"/>
                  <a:ea typeface="+mn-ea"/>
                  <a:cs typeface="Times New Roman"/>
                </a:endParaRPr>
              </a:p>
            </p:txBody>
          </p:sp>
          <p:sp>
            <p:nvSpPr>
              <p:cNvPr id="64" name="多重文件 63"/>
              <p:cNvSpPr>
                <a:spLocks noChangeArrowheads="1"/>
              </p:cNvSpPr>
              <p:nvPr/>
            </p:nvSpPr>
            <p:spPr bwMode="auto">
              <a:xfrm>
                <a:off x="6969174" y="5026103"/>
                <a:ext cx="1238030" cy="995165"/>
              </a:xfrm>
              <a:prstGeom prst="flowChartMultidocumen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25400" dir="5400000" rotWithShape="0">
                  <a:srgbClr val="808080">
                    <a:alpha val="4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 sz="2100" dirty="0">
                  <a:latin typeface="Times New Roman"/>
                  <a:ea typeface="+mn-ea"/>
                  <a:cs typeface="Times New Roman"/>
                </a:endParaRPr>
              </a:p>
            </p:txBody>
          </p:sp>
          <p:grpSp>
            <p:nvGrpSpPr>
              <p:cNvPr id="30763" name="群組 64"/>
              <p:cNvGrpSpPr>
                <a:grpSpLocks/>
              </p:cNvGrpSpPr>
              <p:nvPr/>
            </p:nvGrpSpPr>
            <p:grpSpPr bwMode="auto">
              <a:xfrm>
                <a:off x="7100062" y="5326093"/>
                <a:ext cx="814034" cy="454094"/>
                <a:chOff x="-1021277" y="1550266"/>
                <a:chExt cx="1008063" cy="936625"/>
              </a:xfrm>
            </p:grpSpPr>
            <p:cxnSp>
              <p:nvCxnSpPr>
                <p:cNvPr id="66" name="直線接點 65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1518753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7" name="直線接點 66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1590104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8" name="直線接點 67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1732801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9" name="直線接點 68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1880986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0" name="直線接點 69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1952336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1" name="直線接點 70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2034660"/>
                  <a:ext cx="867560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2" name="直線接點 71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2270661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3" name="直線接點 72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2413359"/>
                  <a:ext cx="1012585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4" name="直線接點 73"/>
                <p:cNvCxnSpPr>
                  <a:cxnSpLocks noChangeShapeType="1"/>
                </p:cNvCxnSpPr>
                <p:nvPr/>
              </p:nvCxnSpPr>
              <p:spPr bwMode="auto">
                <a:xfrm>
                  <a:off x="-1035748" y="2484706"/>
                  <a:ext cx="652612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cxnSp>
          <p:nvCxnSpPr>
            <p:cNvPr id="18" name="直線箭頭接點 17"/>
            <p:cNvCxnSpPr>
              <a:cxnSpLocks noChangeShapeType="1"/>
            </p:cNvCxnSpPr>
            <p:nvPr/>
          </p:nvCxnSpPr>
          <p:spPr bwMode="auto">
            <a:xfrm flipH="1">
              <a:off x="3376053" y="5204668"/>
              <a:ext cx="825451" cy="8858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515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線箭頭接點 18"/>
            <p:cNvCxnSpPr>
              <a:cxnSpLocks noChangeShapeType="1"/>
            </p:cNvCxnSpPr>
            <p:nvPr/>
          </p:nvCxnSpPr>
          <p:spPr bwMode="auto">
            <a:xfrm flipV="1">
              <a:off x="2469645" y="5879355"/>
              <a:ext cx="214299" cy="21113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515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線接點 26"/>
            <p:cNvCxnSpPr>
              <a:cxnSpLocks noChangeShapeType="1"/>
            </p:cNvCxnSpPr>
            <p:nvPr/>
          </p:nvCxnSpPr>
          <p:spPr bwMode="auto">
            <a:xfrm>
              <a:off x="2479170" y="6082555"/>
              <a:ext cx="896883" cy="47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15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線接點 27"/>
            <p:cNvCxnSpPr>
              <a:cxnSpLocks noChangeShapeType="1"/>
            </p:cNvCxnSpPr>
            <p:nvPr/>
          </p:nvCxnSpPr>
          <p:spPr bwMode="auto">
            <a:xfrm>
              <a:off x="3312557" y="5195143"/>
              <a:ext cx="898471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15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6" name="文字方塊 28"/>
            <p:cNvSpPr txBox="1">
              <a:spLocks noChangeArrowheads="1"/>
            </p:cNvSpPr>
            <p:nvPr/>
          </p:nvSpPr>
          <p:spPr bwMode="auto">
            <a:xfrm>
              <a:off x="1907704" y="6095125"/>
              <a:ext cx="214797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 dirty="0">
                  <a:latin typeface="Times New Roman" pitchFamily="18" charset="0"/>
                  <a:cs typeface="Times New Roman" pitchFamily="18" charset="0"/>
                </a:rPr>
                <a:t>Recursive </a:t>
              </a:r>
            </a:p>
            <a:p>
              <a:pPr algn="ctr" eaLnBrk="1" hangingPunct="1"/>
              <a:r>
                <a:rPr lang="en-US" altLang="zh-TW" sz="2700" b="1" dirty="0">
                  <a:latin typeface="Times New Roman" pitchFamily="18" charset="0"/>
                  <a:cs typeface="Times New Roman" pitchFamily="18" charset="0"/>
                </a:rPr>
                <a:t>Dialogue Script</a:t>
              </a:r>
              <a:endParaRPr lang="zh-TW" altLang="en-US" sz="2700" b="1" dirty="0">
                <a:latin typeface="Times New Roman" pitchFamily="18" charset="0"/>
                <a:ea typeface="BiauKai" pitchFamily="-84" charset="-120"/>
              </a:endParaRPr>
            </a:p>
          </p:txBody>
        </p:sp>
        <p:sp>
          <p:nvSpPr>
            <p:cNvPr id="30737" name="文字方塊 29"/>
            <p:cNvSpPr txBox="1">
              <a:spLocks noChangeArrowheads="1"/>
            </p:cNvSpPr>
            <p:nvPr/>
          </p:nvSpPr>
          <p:spPr bwMode="auto">
            <a:xfrm>
              <a:off x="1947356" y="3596082"/>
              <a:ext cx="22000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 dirty="0">
                  <a:latin typeface="Times New Roman" pitchFamily="18" charset="0"/>
                  <a:cs typeface="Times New Roman" pitchFamily="18" charset="0"/>
                </a:rPr>
                <a:t>Simulated Learner</a:t>
              </a:r>
            </a:p>
          </p:txBody>
        </p:sp>
        <p:grpSp>
          <p:nvGrpSpPr>
            <p:cNvPr id="30738" name="群組 31"/>
            <p:cNvGrpSpPr>
              <a:grpSpLocks/>
            </p:cNvGrpSpPr>
            <p:nvPr/>
          </p:nvGrpSpPr>
          <p:grpSpPr bwMode="auto">
            <a:xfrm>
              <a:off x="4201504" y="5798105"/>
              <a:ext cx="5699855" cy="1477970"/>
              <a:chOff x="4037748" y="4651032"/>
              <a:chExt cx="7509064" cy="2297880"/>
            </a:xfrm>
          </p:grpSpPr>
          <p:sp>
            <p:nvSpPr>
              <p:cNvPr id="30754" name="文字方塊 55"/>
              <p:cNvSpPr txBox="1">
                <a:spLocks noChangeArrowheads="1"/>
              </p:cNvSpPr>
              <p:nvPr/>
            </p:nvSpPr>
            <p:spPr bwMode="auto">
              <a:xfrm>
                <a:off x="4145917" y="4651032"/>
                <a:ext cx="6690126" cy="622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3300" b="1" dirty="0">
                    <a:latin typeface="Times New Roman" pitchFamily="18" charset="0"/>
                    <a:ea typeface="BiauKai" pitchFamily="-84" charset="-120"/>
                  </a:rPr>
                  <a:t>When a unit is </a:t>
                </a:r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practiced C times:</a:t>
                </a:r>
              </a:p>
            </p:txBody>
          </p:sp>
          <p:sp>
            <p:nvSpPr>
              <p:cNvPr id="30759" name="文字方塊 60"/>
              <p:cNvSpPr txBox="1">
                <a:spLocks noChangeArrowheads="1"/>
              </p:cNvSpPr>
              <p:nvPr/>
            </p:nvSpPr>
            <p:spPr bwMode="auto">
              <a:xfrm>
                <a:off x="4037748" y="5274104"/>
                <a:ext cx="7509064" cy="16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 its </a:t>
                </a:r>
                <a:r>
                  <a:rPr lang="en-US" altLang="zh-TW" sz="3300" b="1" dirty="0">
                    <a:latin typeface="Times New Roman" pitchFamily="18" charset="0"/>
                    <a:ea typeface="BiauKai" pitchFamily="-84" charset="-120"/>
                  </a:rPr>
                  <a:t>mean value </a:t>
                </a:r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increased by </a:t>
                </a:r>
                <a:r>
                  <a:rPr lang="el-GR" altLang="zh-TW" sz="3300" b="1" dirty="0">
                    <a:latin typeface="Times New Roman"/>
                    <a:cs typeface="Times New Roman"/>
                  </a:rPr>
                  <a:t>α</a:t>
                </a:r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 (better)</a:t>
                </a:r>
              </a:p>
              <a:p>
                <a:pPr eaLnBrk="1" hangingPunct="1"/>
                <a:r>
                  <a:rPr lang="en-US" altLang="zh-TW" sz="3300" b="1" dirty="0">
                    <a:latin typeface="Times New Roman" pitchFamily="18" charset="0"/>
                    <a:ea typeface="BiauKai" pitchFamily="-84" charset="-120"/>
                  </a:rPr>
                  <a:t>      variance value </a:t>
                </a:r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decreased by </a:t>
                </a:r>
                <a:r>
                  <a:rPr lang="el-GR" altLang="zh-TW" sz="3300" b="1" dirty="0">
                    <a:latin typeface="Times New Roman"/>
                    <a:cs typeface="Times New Roman"/>
                  </a:rPr>
                  <a:t>β</a:t>
                </a:r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 (more </a:t>
                </a:r>
              </a:p>
              <a:p>
                <a:pPr eaLnBrk="1" hangingPunct="1"/>
                <a:r>
                  <a:rPr lang="en-US" altLang="zh-TW" sz="3300" b="1" dirty="0">
                    <a:latin typeface="Times New Roman" pitchFamily="18" charset="0"/>
                    <a:cs typeface="Times New Roman" pitchFamily="18" charset="0"/>
                  </a:rPr>
                  <a:t>      stable)</a:t>
                </a:r>
                <a:endParaRPr lang="zh-TW" altLang="en-US" sz="3300" b="1" dirty="0">
                  <a:latin typeface="Times New Roman" pitchFamily="18" charset="0"/>
                  <a:ea typeface="BiauKai" pitchFamily="-84" charset="-120"/>
                </a:endParaRPr>
              </a:p>
            </p:txBody>
          </p:sp>
        </p:grpSp>
        <p:sp>
          <p:nvSpPr>
            <p:cNvPr id="33" name="向右箭號 32"/>
            <p:cNvSpPr>
              <a:spLocks/>
            </p:cNvSpPr>
            <p:nvPr/>
          </p:nvSpPr>
          <p:spPr bwMode="auto">
            <a:xfrm>
              <a:off x="3563367" y="3972768"/>
              <a:ext cx="749255" cy="547687"/>
            </a:xfrm>
            <a:custGeom>
              <a:avLst/>
              <a:gdLst>
                <a:gd name="T0" fmla="*/ 0 w 749255"/>
                <a:gd name="T1" fmla="*/ 158939 h 547687"/>
                <a:gd name="T2" fmla="*/ 17115 w 749255"/>
                <a:gd name="T3" fmla="*/ 158939 h 547687"/>
                <a:gd name="T4" fmla="*/ 17115 w 749255"/>
                <a:gd name="T5" fmla="*/ 388748 h 547687"/>
                <a:gd name="T6" fmla="*/ 0 w 749255"/>
                <a:gd name="T7" fmla="*/ 388748 h 547687"/>
                <a:gd name="T8" fmla="*/ 0 w 749255"/>
                <a:gd name="T9" fmla="*/ 158939 h 547687"/>
                <a:gd name="T10" fmla="*/ 34230 w 749255"/>
                <a:gd name="T11" fmla="*/ 158939 h 547687"/>
                <a:gd name="T12" fmla="*/ 68461 w 749255"/>
                <a:gd name="T13" fmla="*/ 158939 h 547687"/>
                <a:gd name="T14" fmla="*/ 68461 w 749255"/>
                <a:gd name="T15" fmla="*/ 388748 h 547687"/>
                <a:gd name="T16" fmla="*/ 34230 w 749255"/>
                <a:gd name="T17" fmla="*/ 388748 h 547687"/>
                <a:gd name="T18" fmla="*/ 34230 w 749255"/>
                <a:gd name="T19" fmla="*/ 158939 h 547687"/>
                <a:gd name="T20" fmla="*/ 85576 w 749255"/>
                <a:gd name="T21" fmla="*/ 158939 h 547687"/>
                <a:gd name="T22" fmla="*/ 475412 w 749255"/>
                <a:gd name="T23" fmla="*/ 158939 h 547687"/>
                <a:gd name="T24" fmla="*/ 475412 w 749255"/>
                <a:gd name="T25" fmla="*/ 0 h 547687"/>
                <a:gd name="T26" fmla="*/ 749255 w 749255"/>
                <a:gd name="T27" fmla="*/ 273844 h 547687"/>
                <a:gd name="T28" fmla="*/ 475412 w 749255"/>
                <a:gd name="T29" fmla="*/ 547687 h 547687"/>
                <a:gd name="T30" fmla="*/ 475412 w 749255"/>
                <a:gd name="T31" fmla="*/ 388748 h 547687"/>
                <a:gd name="T32" fmla="*/ 85576 w 749255"/>
                <a:gd name="T33" fmla="*/ 388748 h 547687"/>
                <a:gd name="T34" fmla="*/ 85576 w 749255"/>
                <a:gd name="T35" fmla="*/ 158939 h 5476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9255" h="547687">
                  <a:moveTo>
                    <a:pt x="0" y="158939"/>
                  </a:moveTo>
                  <a:lnTo>
                    <a:pt x="17115" y="158939"/>
                  </a:lnTo>
                  <a:lnTo>
                    <a:pt x="17115" y="388748"/>
                  </a:lnTo>
                  <a:lnTo>
                    <a:pt x="0" y="388748"/>
                  </a:lnTo>
                  <a:lnTo>
                    <a:pt x="0" y="158939"/>
                  </a:lnTo>
                  <a:close/>
                  <a:moveTo>
                    <a:pt x="34230" y="158939"/>
                  </a:moveTo>
                  <a:lnTo>
                    <a:pt x="68461" y="158939"/>
                  </a:lnTo>
                  <a:lnTo>
                    <a:pt x="68461" y="388748"/>
                  </a:lnTo>
                  <a:lnTo>
                    <a:pt x="34230" y="388748"/>
                  </a:lnTo>
                  <a:lnTo>
                    <a:pt x="34230" y="158939"/>
                  </a:lnTo>
                  <a:close/>
                  <a:moveTo>
                    <a:pt x="85576" y="158939"/>
                  </a:moveTo>
                  <a:lnTo>
                    <a:pt x="475412" y="158939"/>
                  </a:lnTo>
                  <a:lnTo>
                    <a:pt x="475412" y="0"/>
                  </a:lnTo>
                  <a:lnTo>
                    <a:pt x="749255" y="273844"/>
                  </a:lnTo>
                  <a:lnTo>
                    <a:pt x="475412" y="547687"/>
                  </a:lnTo>
                  <a:lnTo>
                    <a:pt x="475412" y="388748"/>
                  </a:lnTo>
                  <a:lnTo>
                    <a:pt x="85576" y="388748"/>
                  </a:lnTo>
                  <a:lnTo>
                    <a:pt x="85576" y="15893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solid"/>
              <a:round/>
              <a:headEnd/>
              <a:tailEnd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" name="上-下雙向箭號 34"/>
            <p:cNvSpPr>
              <a:spLocks noChangeArrowheads="1"/>
            </p:cNvSpPr>
            <p:nvPr/>
          </p:nvSpPr>
          <p:spPr bwMode="auto">
            <a:xfrm>
              <a:off x="2866497" y="4563318"/>
              <a:ext cx="393676" cy="587375"/>
            </a:xfrm>
            <a:prstGeom prst="upDownArrow">
              <a:avLst>
                <a:gd name="adj1" fmla="val 50000"/>
                <a:gd name="adj2" fmla="val 4999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25400" dir="5400000" rotWithShape="0">
                <a:srgbClr val="808080">
                  <a:alpha val="4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100">
                <a:solidFill>
                  <a:schemeClr val="lt1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21" name="向右箭號 120"/>
            <p:cNvSpPr>
              <a:spLocks/>
            </p:cNvSpPr>
            <p:nvPr/>
          </p:nvSpPr>
          <p:spPr bwMode="auto">
            <a:xfrm>
              <a:off x="3563367" y="5699968"/>
              <a:ext cx="749255" cy="549275"/>
            </a:xfrm>
            <a:custGeom>
              <a:avLst/>
              <a:gdLst>
                <a:gd name="T0" fmla="*/ 0 w 749255"/>
                <a:gd name="T1" fmla="*/ 159400 h 549275"/>
                <a:gd name="T2" fmla="*/ 17165 w 749255"/>
                <a:gd name="T3" fmla="*/ 159400 h 549275"/>
                <a:gd name="T4" fmla="*/ 17165 w 749255"/>
                <a:gd name="T5" fmla="*/ 389875 h 549275"/>
                <a:gd name="T6" fmla="*/ 0 w 749255"/>
                <a:gd name="T7" fmla="*/ 389875 h 549275"/>
                <a:gd name="T8" fmla="*/ 0 w 749255"/>
                <a:gd name="T9" fmla="*/ 159400 h 549275"/>
                <a:gd name="T10" fmla="*/ 34330 w 749255"/>
                <a:gd name="T11" fmla="*/ 159400 h 549275"/>
                <a:gd name="T12" fmla="*/ 68659 w 749255"/>
                <a:gd name="T13" fmla="*/ 159400 h 549275"/>
                <a:gd name="T14" fmla="*/ 68659 w 749255"/>
                <a:gd name="T15" fmla="*/ 389875 h 549275"/>
                <a:gd name="T16" fmla="*/ 34330 w 749255"/>
                <a:gd name="T17" fmla="*/ 389875 h 549275"/>
                <a:gd name="T18" fmla="*/ 34330 w 749255"/>
                <a:gd name="T19" fmla="*/ 159400 h 549275"/>
                <a:gd name="T20" fmla="*/ 85824 w 749255"/>
                <a:gd name="T21" fmla="*/ 159400 h 549275"/>
                <a:gd name="T22" fmla="*/ 474618 w 749255"/>
                <a:gd name="T23" fmla="*/ 159400 h 549275"/>
                <a:gd name="T24" fmla="*/ 474618 w 749255"/>
                <a:gd name="T25" fmla="*/ 0 h 549275"/>
                <a:gd name="T26" fmla="*/ 749255 w 749255"/>
                <a:gd name="T27" fmla="*/ 274638 h 549275"/>
                <a:gd name="T28" fmla="*/ 474618 w 749255"/>
                <a:gd name="T29" fmla="*/ 549275 h 549275"/>
                <a:gd name="T30" fmla="*/ 474618 w 749255"/>
                <a:gd name="T31" fmla="*/ 389875 h 549275"/>
                <a:gd name="T32" fmla="*/ 85824 w 749255"/>
                <a:gd name="T33" fmla="*/ 389875 h 549275"/>
                <a:gd name="T34" fmla="*/ 85824 w 749255"/>
                <a:gd name="T35" fmla="*/ 159400 h 5492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9255" h="549275">
                  <a:moveTo>
                    <a:pt x="0" y="159400"/>
                  </a:moveTo>
                  <a:lnTo>
                    <a:pt x="17165" y="159400"/>
                  </a:lnTo>
                  <a:lnTo>
                    <a:pt x="17165" y="389875"/>
                  </a:lnTo>
                  <a:lnTo>
                    <a:pt x="0" y="389875"/>
                  </a:lnTo>
                  <a:lnTo>
                    <a:pt x="0" y="159400"/>
                  </a:lnTo>
                  <a:close/>
                  <a:moveTo>
                    <a:pt x="34330" y="159400"/>
                  </a:moveTo>
                  <a:lnTo>
                    <a:pt x="68659" y="159400"/>
                  </a:lnTo>
                  <a:lnTo>
                    <a:pt x="68659" y="389875"/>
                  </a:lnTo>
                  <a:lnTo>
                    <a:pt x="34330" y="389875"/>
                  </a:lnTo>
                  <a:lnTo>
                    <a:pt x="34330" y="159400"/>
                  </a:lnTo>
                  <a:close/>
                  <a:moveTo>
                    <a:pt x="85824" y="159400"/>
                  </a:moveTo>
                  <a:lnTo>
                    <a:pt x="474618" y="159400"/>
                  </a:lnTo>
                  <a:lnTo>
                    <a:pt x="474618" y="0"/>
                  </a:lnTo>
                  <a:lnTo>
                    <a:pt x="749255" y="274638"/>
                  </a:lnTo>
                  <a:lnTo>
                    <a:pt x="474618" y="549275"/>
                  </a:lnTo>
                  <a:lnTo>
                    <a:pt x="474618" y="389875"/>
                  </a:lnTo>
                  <a:lnTo>
                    <a:pt x="85824" y="389875"/>
                  </a:lnTo>
                  <a:lnTo>
                    <a:pt x="85824" y="1594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solid"/>
              <a:round/>
              <a:headEnd/>
              <a:tailEnd/>
            </a:ln>
            <a:effectLst>
              <a:outerShdw blurRad="50800" dist="25400" dir="5400000" rotWithShape="0">
                <a:srgbClr val="000000">
                  <a:alpha val="45000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5" name="群組 44"/>
          <p:cNvGrpSpPr>
            <a:grpSpLocks noChangeAspect="1"/>
          </p:cNvGrpSpPr>
          <p:nvPr/>
        </p:nvGrpSpPr>
        <p:grpSpPr>
          <a:xfrm>
            <a:off x="8535878" y="3707488"/>
            <a:ext cx="3740470" cy="3415604"/>
            <a:chOff x="1911086" y="2382774"/>
            <a:chExt cx="3117062" cy="2846336"/>
          </a:xfrm>
        </p:grpSpPr>
        <p:grpSp>
          <p:nvGrpSpPr>
            <p:cNvPr id="46" name="群組 45"/>
            <p:cNvGrpSpPr>
              <a:grpSpLocks noChangeAspect="1"/>
            </p:cNvGrpSpPr>
            <p:nvPr/>
          </p:nvGrpSpPr>
          <p:grpSpPr>
            <a:xfrm>
              <a:off x="1911086" y="2382774"/>
              <a:ext cx="3117062" cy="2846336"/>
              <a:chOff x="3687941" y="2828225"/>
              <a:chExt cx="2078033" cy="1897557"/>
            </a:xfrm>
          </p:grpSpPr>
          <p:sp>
            <p:nvSpPr>
              <p:cNvPr id="52" name="文字方塊 13"/>
              <p:cNvSpPr txBox="1">
                <a:spLocks noChangeArrowheads="1"/>
              </p:cNvSpPr>
              <p:nvPr/>
            </p:nvSpPr>
            <p:spPr bwMode="auto">
              <a:xfrm rot="2154450">
                <a:off x="4138664" y="4161525"/>
                <a:ext cx="1498026" cy="564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3000" dirty="0">
                    <a:latin typeface="Times New Roman" pitchFamily="18" charset="0"/>
                    <a:cs typeface="Times New Roman" pitchFamily="18" charset="0"/>
                  </a:rPr>
                  <a:t>. .        . . .</a:t>
                </a:r>
                <a:endParaRPr lang="zh-TW" altLang="en-US" sz="3000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endParaRPr lang="zh-TW" altLang="en-US" sz="3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53" name="群組 33"/>
              <p:cNvGrpSpPr>
                <a:grpSpLocks/>
              </p:cNvGrpSpPr>
              <p:nvPr/>
            </p:nvGrpSpPr>
            <p:grpSpPr bwMode="auto">
              <a:xfrm>
                <a:off x="3687941" y="2828225"/>
                <a:ext cx="2078033" cy="1878012"/>
                <a:chOff x="4314257" y="1135655"/>
                <a:chExt cx="2737464" cy="3147808"/>
              </a:xfrm>
            </p:grpSpPr>
            <p:sp>
              <p:nvSpPr>
                <p:cNvPr id="54" name="文字方塊 42"/>
                <p:cNvSpPr txBox="1">
                  <a:spLocks noChangeArrowheads="1"/>
                </p:cNvSpPr>
                <p:nvPr/>
              </p:nvSpPr>
              <p:spPr bwMode="auto">
                <a:xfrm>
                  <a:off x="4710874" y="1490546"/>
                  <a:ext cx="1973397" cy="9457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3000" dirty="0">
                      <a:latin typeface="Times New Roman" pitchFamily="18" charset="0"/>
                      <a:cs typeface="Times New Roman" pitchFamily="18" charset="0"/>
                    </a:rPr>
                    <a:t>    . .              . .</a:t>
                  </a:r>
                  <a:endParaRPr lang="zh-TW" altLang="en-US" sz="30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eaLnBrk="1" hangingPunct="1"/>
                  <a:endParaRPr lang="zh-TW" altLang="en-US" sz="3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字方塊 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44414" y="1551695"/>
                      <a:ext cx="582074" cy="50094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ea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altLang="zh-TW" sz="2700" b="1" i="1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zh-TW" altLang="el-GR" sz="2700" i="1">
                                    <a:latin typeface="Cambria Math"/>
                                    <a:cs typeface="Times New Roman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700" dirty="0"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/</m:t>
                                </m:r>
                                <m:r>
                                  <a:rPr lang="en-US" altLang="zh-TW" sz="2700" i="1">
                                    <a:latin typeface="Cambria Math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2700" dirty="0"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/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700" b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文字方塊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344414" y="1551695"/>
                      <a:ext cx="651385" cy="543999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b="-7813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" name="文字方塊 44"/>
                <p:cNvSpPr txBox="1">
                  <a:spLocks noChangeArrowheads="1"/>
                </p:cNvSpPr>
                <p:nvPr/>
              </p:nvSpPr>
              <p:spPr bwMode="auto">
                <a:xfrm>
                  <a:off x="4370199" y="1234771"/>
                  <a:ext cx="1193337" cy="3869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2100" b="1" dirty="0">
                      <a:latin typeface="Times New Roman" pitchFamily="18" charset="0"/>
                      <a:cs typeface="Times New Roman" pitchFamily="18" charset="0"/>
                    </a:rPr>
                    <a:t>Mean vector</a:t>
                  </a:r>
                  <a:endParaRPr lang="zh-TW" altLang="en-US" sz="2100" b="1" dirty="0">
                    <a:latin typeface="Times New Roman" pitchFamily="18" charset="0"/>
                    <a:ea typeface="BiauKai" pitchFamily="-84" charset="-120"/>
                  </a:endParaRPr>
                </a:p>
              </p:txBody>
            </p:sp>
            <p:sp>
              <p:nvSpPr>
                <p:cNvPr id="58" name="文字方塊 45"/>
                <p:cNvSpPr txBox="1">
                  <a:spLocks noChangeArrowheads="1"/>
                </p:cNvSpPr>
                <p:nvPr/>
              </p:nvSpPr>
              <p:spPr bwMode="auto">
                <a:xfrm>
                  <a:off x="4364733" y="2071273"/>
                  <a:ext cx="1741201" cy="3869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2100" b="1" dirty="0">
                      <a:latin typeface="Times New Roman" pitchFamily="18" charset="0"/>
                      <a:cs typeface="Times New Roman" pitchFamily="18" charset="0"/>
                    </a:rPr>
                    <a:t>Covariance Matrix</a:t>
                  </a:r>
                  <a:endParaRPr lang="zh-TW" altLang="en-US" sz="2100" b="1" dirty="0">
                    <a:latin typeface="Times New Roman" pitchFamily="18" charset="0"/>
                    <a:ea typeface="BiauKai" pitchFamily="-84" charset="-120"/>
                  </a:endParaRPr>
                </a:p>
              </p:txBody>
            </p:sp>
            <p:sp>
              <p:nvSpPr>
                <p:cNvPr id="59" name="左右括弧 58"/>
                <p:cNvSpPr>
                  <a:spLocks noChangeArrowheads="1"/>
                </p:cNvSpPr>
                <p:nvPr/>
              </p:nvSpPr>
              <p:spPr bwMode="auto">
                <a:xfrm>
                  <a:off x="4565209" y="1641220"/>
                  <a:ext cx="2212558" cy="329948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TW" altLang="en-US" sz="2100"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60" name="左右括弧 59"/>
                <p:cNvSpPr>
                  <a:spLocks noChangeArrowheads="1"/>
                </p:cNvSpPr>
                <p:nvPr/>
              </p:nvSpPr>
              <p:spPr bwMode="auto">
                <a:xfrm>
                  <a:off x="4565209" y="2452785"/>
                  <a:ext cx="2212558" cy="1572575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1500" dist="25400" dir="5400000" rotWithShape="0">
                    <a:srgbClr val="80808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TW" altLang="en-US" sz="2100">
                    <a:latin typeface="Times New Roman"/>
                    <a:ea typeface="+mn-ea"/>
                    <a:cs typeface="Times New Roman"/>
                  </a:endParaRPr>
                </a:p>
              </p:txBody>
            </p:sp>
            <p:sp>
              <p:nvSpPr>
                <p:cNvPr id="61" name="直角三角形 60"/>
                <p:cNvSpPr>
                  <a:spLocks noChangeArrowheads="1"/>
                </p:cNvSpPr>
                <p:nvPr/>
              </p:nvSpPr>
              <p:spPr bwMode="auto">
                <a:xfrm>
                  <a:off x="4682320" y="2697585"/>
                  <a:ext cx="1380234" cy="1245287"/>
                </a:xfrm>
                <a:prstGeom prst="rtTriangl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25400" dir="5400000" rotWithShape="0">
                    <a:srgbClr val="808080">
                      <a:alpha val="4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TW" altLang="en-US" sz="21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直角三角形 61"/>
                <p:cNvSpPr>
                  <a:spLocks noChangeArrowheads="1"/>
                </p:cNvSpPr>
                <p:nvPr/>
              </p:nvSpPr>
              <p:spPr bwMode="auto">
                <a:xfrm rot="10800000">
                  <a:off x="5198862" y="2556560"/>
                  <a:ext cx="1380234" cy="1245287"/>
                </a:xfrm>
                <a:prstGeom prst="rtTriangl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25400" dir="5400000" rotWithShape="0">
                    <a:srgbClr val="808080">
                      <a:alpha val="4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TW" altLang="en-US" sz="21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5" name="圓角矩形 64"/>
                <p:cNvSpPr/>
                <p:nvPr/>
              </p:nvSpPr>
              <p:spPr>
                <a:xfrm>
                  <a:off x="4314257" y="1135655"/>
                  <a:ext cx="2737464" cy="3147808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TW" altLang="en-US" sz="2100">
                    <a:latin typeface="Times New Roman"/>
                    <a:cs typeface="Times New Roman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3064843" y="3992877"/>
                  <a:ext cx="544861" cy="349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/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/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TW" altLang="zh-TW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843" y="3992878"/>
                  <a:ext cx="643061" cy="42665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0714"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33</a:t>
            </a:r>
            <a:endParaRPr lang="zh-TW" altLang="en-US" sz="2400" dirty="0"/>
          </a:p>
        </p:txBody>
      </p:sp>
      <p:pic>
        <p:nvPicPr>
          <p:cNvPr id="49" name="Picture 15" descr="cc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102" y="4044760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41850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 smtClean="0">
                <a:solidFill>
                  <a:schemeClr val="tx1"/>
                </a:solidFill>
                <a:cs typeface="Times New Roman" pitchFamily="18" charset="0"/>
              </a:rPr>
              <a:t>Complete Framework</a:t>
            </a:r>
            <a:endParaRPr kumimoji="0" lang="zh-TW" altLang="zh-TW" dirty="0" smtClean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3174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830389E5-08E5-4190-A662-5D2D6EE0F951}" type="slidenum">
              <a:rPr kumimoji="0" lang="zh-TW" altLang="en-US" sz="2400">
                <a:solidFill>
                  <a:srgbClr val="FFFFFF"/>
                </a:solidFill>
                <a:latin typeface="Trebuchet MS" pitchFamily="34" charset="0"/>
              </a:rPr>
              <a:pPr eaLnBrk="1" hangingPunct="1"/>
              <a:t>34</a:t>
            </a:fld>
            <a:endParaRPr kumimoji="0" lang="zh-TW" altLang="en-US" sz="270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31748" name="圖片 37" descr="螢幕快照 2013-03-13 下午6.07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09" y="6354421"/>
            <a:ext cx="2597945" cy="313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磁片 38"/>
          <p:cNvSpPr>
            <a:spLocks noChangeArrowheads="1"/>
          </p:cNvSpPr>
          <p:nvPr/>
        </p:nvSpPr>
        <p:spPr bwMode="auto">
          <a:xfrm>
            <a:off x="5426866" y="1601444"/>
            <a:ext cx="2002631" cy="1295400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0" name="圓角化對角線角落矩形 39"/>
          <p:cNvSpPr>
            <a:spLocks/>
          </p:cNvSpPr>
          <p:nvPr/>
        </p:nvSpPr>
        <p:spPr bwMode="auto">
          <a:xfrm>
            <a:off x="5248269" y="6252028"/>
            <a:ext cx="2307432" cy="1335881"/>
          </a:xfrm>
          <a:custGeom>
            <a:avLst/>
            <a:gdLst>
              <a:gd name="T0" fmla="*/ 148434 w 1538288"/>
              <a:gd name="T1" fmla="*/ 0 h 890587"/>
              <a:gd name="T2" fmla="*/ 1538288 w 1538288"/>
              <a:gd name="T3" fmla="*/ 0 h 890587"/>
              <a:gd name="T4" fmla="*/ 1538288 w 1538288"/>
              <a:gd name="T5" fmla="*/ 0 h 890587"/>
              <a:gd name="T6" fmla="*/ 1538288 w 1538288"/>
              <a:gd name="T7" fmla="*/ 742153 h 890587"/>
              <a:gd name="T8" fmla="*/ 1389854 w 1538288"/>
              <a:gd name="T9" fmla="*/ 890587 h 890587"/>
              <a:gd name="T10" fmla="*/ 0 w 1538288"/>
              <a:gd name="T11" fmla="*/ 890587 h 890587"/>
              <a:gd name="T12" fmla="*/ 0 w 1538288"/>
              <a:gd name="T13" fmla="*/ 890587 h 890587"/>
              <a:gd name="T14" fmla="*/ 0 w 1538288"/>
              <a:gd name="T15" fmla="*/ 148434 h 890587"/>
              <a:gd name="T16" fmla="*/ 148434 w 1538288"/>
              <a:gd name="T17" fmla="*/ 0 h 890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38288" h="890587">
                <a:moveTo>
                  <a:pt x="148434" y="0"/>
                </a:moveTo>
                <a:lnTo>
                  <a:pt x="1538288" y="0"/>
                </a:lnTo>
                <a:lnTo>
                  <a:pt x="1538288" y="742153"/>
                </a:lnTo>
                <a:cubicBezTo>
                  <a:pt x="1538288" y="824131"/>
                  <a:pt x="1471832" y="890587"/>
                  <a:pt x="1389854" y="890587"/>
                </a:cubicBezTo>
                <a:lnTo>
                  <a:pt x="0" y="890587"/>
                </a:lnTo>
                <a:lnTo>
                  <a:pt x="0" y="148434"/>
                </a:lnTo>
                <a:cubicBezTo>
                  <a:pt x="0" y="66456"/>
                  <a:pt x="66456" y="0"/>
                  <a:pt x="14843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51" name="文字方塊 40"/>
          <p:cNvSpPr txBox="1">
            <a:spLocks noChangeArrowheads="1"/>
          </p:cNvSpPr>
          <p:nvPr/>
        </p:nvSpPr>
        <p:spPr bwMode="auto">
          <a:xfrm>
            <a:off x="5214932" y="6197257"/>
            <a:ext cx="238125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Automatic Pronunciation Evaluator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1752" name="群組 41"/>
          <p:cNvGrpSpPr>
            <a:grpSpLocks/>
          </p:cNvGrpSpPr>
          <p:nvPr/>
        </p:nvGrpSpPr>
        <p:grpSpPr bwMode="auto">
          <a:xfrm>
            <a:off x="5582434" y="7542664"/>
            <a:ext cx="7458993" cy="2235302"/>
            <a:chOff x="2610967" y="4759535"/>
            <a:chExt cx="3782199" cy="1032757"/>
          </a:xfrm>
        </p:grpSpPr>
        <p:sp>
          <p:nvSpPr>
            <p:cNvPr id="31779" name="文字方塊 42"/>
            <p:cNvSpPr txBox="1">
              <a:spLocks noChangeArrowheads="1"/>
            </p:cNvSpPr>
            <p:nvPr/>
          </p:nvSpPr>
          <p:spPr bwMode="auto">
            <a:xfrm>
              <a:off x="4144145" y="5557663"/>
              <a:ext cx="708135" cy="23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Learner</a:t>
              </a:r>
              <a:endParaRPr lang="zh-TW" altLang="en-US" sz="27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弧形向左鍵 44"/>
            <p:cNvSpPr/>
            <p:nvPr/>
          </p:nvSpPr>
          <p:spPr>
            <a:xfrm>
              <a:off x="5106614" y="4759535"/>
              <a:ext cx="367334" cy="843064"/>
            </a:xfrm>
            <a:prstGeom prst="curvedLef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弧形向左鍵 45"/>
            <p:cNvSpPr/>
            <p:nvPr/>
          </p:nvSpPr>
          <p:spPr>
            <a:xfrm rot="10800000">
              <a:off x="3425025" y="4764480"/>
              <a:ext cx="367334" cy="843064"/>
            </a:xfrm>
            <a:prstGeom prst="curvedLef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786" name="文字方塊 46"/>
            <p:cNvSpPr txBox="1">
              <a:spLocks noChangeArrowheads="1"/>
            </p:cNvSpPr>
            <p:nvPr/>
          </p:nvSpPr>
          <p:spPr bwMode="auto">
            <a:xfrm>
              <a:off x="5567983" y="4918034"/>
              <a:ext cx="825183" cy="61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Selected </a:t>
              </a:r>
            </a:p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Sentences</a:t>
              </a:r>
            </a:p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(Action)</a:t>
              </a:r>
              <a:endParaRPr lang="zh-TW" altLang="en-US" sz="27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787" name="文字方塊 48"/>
            <p:cNvSpPr txBox="1">
              <a:spLocks noChangeArrowheads="1"/>
            </p:cNvSpPr>
            <p:nvPr/>
          </p:nvSpPr>
          <p:spPr bwMode="auto">
            <a:xfrm>
              <a:off x="2610967" y="5008951"/>
              <a:ext cx="834937" cy="426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Utterance</a:t>
              </a:r>
            </a:p>
            <a:p>
              <a:pPr algn="ctr" eaLnBrk="1" hangingPunct="1"/>
              <a:r>
                <a:rPr lang="en-US" altLang="zh-TW" sz="2700" b="1">
                  <a:latin typeface="Times New Roman" pitchFamily="18" charset="0"/>
                  <a:cs typeface="Times New Roman" pitchFamily="18" charset="0"/>
                </a:rPr>
                <a:t>Input</a:t>
              </a:r>
              <a:endParaRPr lang="zh-TW" altLang="en-US" sz="27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1" name="圓角矩形 50"/>
          <p:cNvSpPr>
            <a:spLocks noChangeArrowheads="1"/>
          </p:cNvSpPr>
          <p:nvPr/>
        </p:nvSpPr>
        <p:spPr bwMode="auto">
          <a:xfrm>
            <a:off x="10517978" y="1658594"/>
            <a:ext cx="2793206" cy="46958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3" name="磁片 52"/>
          <p:cNvSpPr>
            <a:spLocks noChangeArrowheads="1"/>
          </p:cNvSpPr>
          <p:nvPr/>
        </p:nvSpPr>
        <p:spPr bwMode="auto">
          <a:xfrm>
            <a:off x="10744194" y="2392021"/>
            <a:ext cx="2278857" cy="1359695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55" name="文字方塊 53"/>
          <p:cNvSpPr txBox="1">
            <a:spLocks noChangeArrowheads="1"/>
          </p:cNvSpPr>
          <p:nvPr/>
        </p:nvSpPr>
        <p:spPr bwMode="auto">
          <a:xfrm>
            <a:off x="10570364" y="2758733"/>
            <a:ext cx="2667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Real Learner Data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多重文件 54"/>
          <p:cNvSpPr>
            <a:spLocks noChangeArrowheads="1"/>
          </p:cNvSpPr>
          <p:nvPr/>
        </p:nvSpPr>
        <p:spPr bwMode="auto">
          <a:xfrm>
            <a:off x="10760866" y="4085091"/>
            <a:ext cx="2326481" cy="1728788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57" name="文字方塊 55"/>
          <p:cNvSpPr txBox="1">
            <a:spLocks noChangeArrowheads="1"/>
          </p:cNvSpPr>
          <p:nvPr/>
        </p:nvSpPr>
        <p:spPr bwMode="auto">
          <a:xfrm>
            <a:off x="10434632" y="4306544"/>
            <a:ext cx="266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Script of </a:t>
            </a:r>
          </a:p>
          <a:p>
            <a:pPr algn="ctr" eaLnBrk="1" hangingPunct="1"/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Cascaded </a:t>
            </a:r>
          </a:p>
          <a:p>
            <a:pPr algn="ctr" eaLnBrk="1" hangingPunct="1"/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Sub-dialogues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8" name="文字方塊 56"/>
          <p:cNvSpPr txBox="1">
            <a:spLocks noChangeArrowheads="1"/>
          </p:cNvSpPr>
          <p:nvPr/>
        </p:nvSpPr>
        <p:spPr bwMode="auto">
          <a:xfrm>
            <a:off x="10965653" y="1580014"/>
            <a:ext cx="14542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Corpora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替代程序 57"/>
          <p:cNvSpPr>
            <a:spLocks noChangeArrowheads="1"/>
          </p:cNvSpPr>
          <p:nvPr/>
        </p:nvSpPr>
        <p:spPr bwMode="auto">
          <a:xfrm>
            <a:off x="8127201" y="3977934"/>
            <a:ext cx="2171700" cy="1569245"/>
          </a:xfrm>
          <a:prstGeom prst="flowChartAlternateProcess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60" name="文字方塊 58"/>
          <p:cNvSpPr txBox="1">
            <a:spLocks noChangeArrowheads="1"/>
          </p:cNvSpPr>
          <p:nvPr/>
        </p:nvSpPr>
        <p:spPr bwMode="auto">
          <a:xfrm>
            <a:off x="8124819" y="4051753"/>
            <a:ext cx="221932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Pedagogical</a:t>
            </a:r>
          </a:p>
          <a:p>
            <a:pPr algn="ctr" eaLnBrk="1" hangingPunct="1"/>
            <a:r>
              <a:rPr lang="en-US" altLang="zh-TW" sz="2700" b="1">
                <a:latin typeface="Times New Roman" pitchFamily="18" charset="0"/>
                <a:cs typeface="Times New Roman" pitchFamily="18" charset="0"/>
              </a:rPr>
              <a:t>Dialogue Manager</a:t>
            </a:r>
            <a:endParaRPr lang="zh-TW" altLang="en-US" sz="27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0" name="肘形接點 59"/>
          <p:cNvCxnSpPr>
            <a:cxnSpLocks noChangeShapeType="1"/>
            <a:endCxn id="31751" idx="3"/>
          </p:cNvCxnSpPr>
          <p:nvPr/>
        </p:nvCxnSpPr>
        <p:spPr bwMode="auto">
          <a:xfrm rot="10800000">
            <a:off x="7596182" y="6866671"/>
            <a:ext cx="747718" cy="56645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替代程序 60"/>
          <p:cNvSpPr>
            <a:spLocks noChangeArrowheads="1"/>
          </p:cNvSpPr>
          <p:nvPr/>
        </p:nvSpPr>
        <p:spPr bwMode="auto">
          <a:xfrm>
            <a:off x="5426866" y="3251651"/>
            <a:ext cx="2128838" cy="1266825"/>
          </a:xfrm>
          <a:prstGeom prst="flowChartAlternateProcess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63" name="文字方塊 61"/>
          <p:cNvSpPr txBox="1">
            <a:spLocks noChangeArrowheads="1"/>
          </p:cNvSpPr>
          <p:nvPr/>
        </p:nvSpPr>
        <p:spPr bwMode="auto">
          <a:xfrm>
            <a:off x="5319707" y="3437391"/>
            <a:ext cx="2438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MDP </a:t>
            </a:r>
          </a:p>
          <a:p>
            <a:pPr algn="ctr" eaLnBrk="1" hangingPunct="1"/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Training</a:t>
            </a:r>
          </a:p>
        </p:txBody>
      </p:sp>
      <p:sp>
        <p:nvSpPr>
          <p:cNvPr id="63" name="剪去並圓角化單一角落矩形 62"/>
          <p:cNvSpPr>
            <a:spLocks/>
          </p:cNvSpPr>
          <p:nvPr/>
        </p:nvSpPr>
        <p:spPr bwMode="auto">
          <a:xfrm>
            <a:off x="8127203" y="1601444"/>
            <a:ext cx="1945481" cy="1295400"/>
          </a:xfrm>
          <a:custGeom>
            <a:avLst/>
            <a:gdLst>
              <a:gd name="T0" fmla="*/ 143936 w 1296987"/>
              <a:gd name="T1" fmla="*/ 0 h 863600"/>
              <a:gd name="T2" fmla="*/ 1153051 w 1296987"/>
              <a:gd name="T3" fmla="*/ 0 h 863600"/>
              <a:gd name="T4" fmla="*/ 1296987 w 1296987"/>
              <a:gd name="T5" fmla="*/ 143936 h 863600"/>
              <a:gd name="T6" fmla="*/ 1296987 w 1296987"/>
              <a:gd name="T7" fmla="*/ 863600 h 863600"/>
              <a:gd name="T8" fmla="*/ 0 w 1296987"/>
              <a:gd name="T9" fmla="*/ 863600 h 863600"/>
              <a:gd name="T10" fmla="*/ 0 w 1296987"/>
              <a:gd name="T11" fmla="*/ 143936 h 863600"/>
              <a:gd name="T12" fmla="*/ 143936 w 1296987"/>
              <a:gd name="T13" fmla="*/ 0 h 863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6987" h="863600">
                <a:moveTo>
                  <a:pt x="143936" y="0"/>
                </a:moveTo>
                <a:lnTo>
                  <a:pt x="1153051" y="0"/>
                </a:lnTo>
                <a:lnTo>
                  <a:pt x="1296987" y="143936"/>
                </a:lnTo>
                <a:lnTo>
                  <a:pt x="1296987" y="863600"/>
                </a:lnTo>
                <a:lnTo>
                  <a:pt x="0" y="863600"/>
                </a:lnTo>
                <a:lnTo>
                  <a:pt x="0" y="143936"/>
                </a:lnTo>
                <a:cubicBezTo>
                  <a:pt x="0" y="64442"/>
                  <a:pt x="64442" y="0"/>
                  <a:pt x="143936" y="0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65" name="文字方塊 63"/>
          <p:cNvSpPr txBox="1">
            <a:spLocks noChangeArrowheads="1"/>
          </p:cNvSpPr>
          <p:nvPr/>
        </p:nvSpPr>
        <p:spPr bwMode="auto">
          <a:xfrm>
            <a:off x="8242659" y="1601446"/>
            <a:ext cx="16979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Learner </a:t>
            </a:r>
          </a:p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Simulation </a:t>
            </a:r>
          </a:p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Model</a:t>
            </a:r>
          </a:p>
        </p:txBody>
      </p:sp>
      <p:sp>
        <p:nvSpPr>
          <p:cNvPr id="65" name="文件 64"/>
          <p:cNvSpPr>
            <a:spLocks noChangeArrowheads="1"/>
          </p:cNvSpPr>
          <p:nvPr/>
        </p:nvSpPr>
        <p:spPr bwMode="auto">
          <a:xfrm>
            <a:off x="5426866" y="4685166"/>
            <a:ext cx="2128838" cy="1345406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67" name="文字方塊 65"/>
          <p:cNvSpPr txBox="1">
            <a:spLocks noChangeArrowheads="1"/>
          </p:cNvSpPr>
          <p:nvPr/>
        </p:nvSpPr>
        <p:spPr bwMode="auto">
          <a:xfrm>
            <a:off x="5210171" y="4732791"/>
            <a:ext cx="25479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Sentence Selection Policy</a:t>
            </a:r>
            <a:endParaRPr lang="zh-TW" altLang="en-US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9" name="直線箭頭接點 68"/>
          <p:cNvCxnSpPr>
            <a:cxnSpLocks noChangeShapeType="1"/>
          </p:cNvCxnSpPr>
          <p:nvPr/>
        </p:nvCxnSpPr>
        <p:spPr bwMode="auto">
          <a:xfrm>
            <a:off x="7572369" y="5056639"/>
            <a:ext cx="59293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肘形接點 69"/>
          <p:cNvCxnSpPr>
            <a:cxnSpLocks noChangeShapeType="1"/>
          </p:cNvCxnSpPr>
          <p:nvPr/>
        </p:nvCxnSpPr>
        <p:spPr bwMode="auto">
          <a:xfrm rot="10800000">
            <a:off x="7586657" y="3868396"/>
            <a:ext cx="3133725" cy="1188245"/>
          </a:xfrm>
          <a:prstGeom prst="bentConnector3">
            <a:avLst>
              <a:gd name="adj1" fmla="val 326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線箭頭接點 71"/>
          <p:cNvCxnSpPr>
            <a:cxnSpLocks noChangeShapeType="1"/>
          </p:cNvCxnSpPr>
          <p:nvPr/>
        </p:nvCxnSpPr>
        <p:spPr bwMode="auto">
          <a:xfrm flipH="1">
            <a:off x="10320332" y="5170941"/>
            <a:ext cx="440532" cy="238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72" name="文字方塊 72"/>
          <p:cNvSpPr txBox="1">
            <a:spLocks noChangeArrowheads="1"/>
          </p:cNvSpPr>
          <p:nvPr/>
        </p:nvSpPr>
        <p:spPr bwMode="auto">
          <a:xfrm>
            <a:off x="5210169" y="2032453"/>
            <a:ext cx="24407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Simulated Learners</a:t>
            </a:r>
          </a:p>
        </p:txBody>
      </p:sp>
      <p:cxnSp>
        <p:nvCxnSpPr>
          <p:cNvPr id="76" name="直線箭頭接點 75"/>
          <p:cNvCxnSpPr>
            <a:cxnSpLocks noChangeShapeType="1"/>
          </p:cNvCxnSpPr>
          <p:nvPr/>
        </p:nvCxnSpPr>
        <p:spPr bwMode="auto">
          <a:xfrm>
            <a:off x="9422601" y="5597182"/>
            <a:ext cx="0" cy="942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肘形接點 76"/>
          <p:cNvCxnSpPr>
            <a:cxnSpLocks noChangeShapeType="1"/>
          </p:cNvCxnSpPr>
          <p:nvPr/>
        </p:nvCxnSpPr>
        <p:spPr bwMode="auto">
          <a:xfrm rot="5400000">
            <a:off x="6235298" y="4579198"/>
            <a:ext cx="297657" cy="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直線箭頭接點 96"/>
          <p:cNvCxnSpPr>
            <a:cxnSpLocks noChangeShapeType="1"/>
          </p:cNvCxnSpPr>
          <p:nvPr/>
        </p:nvCxnSpPr>
        <p:spPr bwMode="auto">
          <a:xfrm flipH="1" flipV="1">
            <a:off x="7479501" y="2356303"/>
            <a:ext cx="647700" cy="238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肘形接點 103"/>
          <p:cNvCxnSpPr>
            <a:cxnSpLocks noChangeShapeType="1"/>
          </p:cNvCxnSpPr>
          <p:nvPr/>
        </p:nvCxnSpPr>
        <p:spPr bwMode="auto">
          <a:xfrm rot="5400000">
            <a:off x="6248396" y="3046864"/>
            <a:ext cx="300038" cy="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肘形接點 121"/>
          <p:cNvCxnSpPr>
            <a:cxnSpLocks noChangeShapeType="1"/>
          </p:cNvCxnSpPr>
          <p:nvPr/>
        </p:nvCxnSpPr>
        <p:spPr bwMode="auto">
          <a:xfrm rot="16200000" flipV="1">
            <a:off x="10843154" y="1532935"/>
            <a:ext cx="270000" cy="1810938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51500" dist="25400" dir="5400000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78" name="文字方塊 136"/>
          <p:cNvSpPr txBox="1">
            <a:spLocks noChangeArrowheads="1"/>
          </p:cNvSpPr>
          <p:nvPr/>
        </p:nvSpPr>
        <p:spPr bwMode="auto">
          <a:xfrm>
            <a:off x="7834597" y="6016282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(State)</a:t>
            </a:r>
            <a:endParaRPr lang="zh-TW" altLang="en-US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7587438" y="6453836"/>
            <a:ext cx="1349388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8936826" y="5597184"/>
            <a:ext cx="0" cy="856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34</a:t>
            </a:r>
            <a:endParaRPr lang="zh-TW" altLang="en-US" sz="2400" dirty="0"/>
          </a:p>
        </p:txBody>
      </p:sp>
      <p:pic>
        <p:nvPicPr>
          <p:cNvPr id="43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69" y="9270136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1483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35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92999"/>
              </p:ext>
            </p:extLst>
          </p:nvPr>
        </p:nvGraphicFramePr>
        <p:xfrm>
          <a:off x="456161" y="1903935"/>
          <a:ext cx="17375681" cy="7346087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7830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WIKIPEDIA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COMMONS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作者：</a:t>
                      </a:r>
                      <a:r>
                        <a:rPr kumimoji="1" lang="en-US" altLang="zh-TW" sz="27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  <a:hlinkClick r:id="rId4" tooltip="User:Arcadian"/>
                        </a:rPr>
                        <a:t>Arcadian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  <a:hlinkClick r:id="rId5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5"/>
                        </a:rPr>
                        <a:t>(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6"/>
                        </a:rPr>
                        <a:t>https://training.seer.cancer.gov/head-neck/anatomy/overview.html)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瀏覽日期：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2016/12/21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。本作品為公共財。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Electro-biomedical Engineering (EBME)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7"/>
                        </a:rPr>
                        <a:t>http://www.ebme.co.uk/images/arts/fmri/Magnetom-fMRI.jpg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條合理使用。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783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UCLA Phonetics Laboratory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8"/>
                        </a:rPr>
                        <a:t>http://www.linguistics.ucla.edu/faciliti/facilities/physiology/ema.html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條合理使用。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00" y="3220773"/>
            <a:ext cx="1064976" cy="10810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4681440"/>
            <a:ext cx="1376679" cy="12268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25" y="6116403"/>
            <a:ext cx="1662726" cy="12582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44" y="7884663"/>
            <a:ext cx="4743456" cy="739841"/>
          </a:xfrm>
          <a:prstGeom prst="rect">
            <a:avLst/>
          </a:prstGeom>
        </p:spPr>
      </p:pic>
      <p:pic>
        <p:nvPicPr>
          <p:cNvPr id="14" name="圖片 13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92" y="2984054"/>
            <a:ext cx="1219200" cy="1219200"/>
          </a:xfrm>
          <a:prstGeom prst="rect">
            <a:avLst/>
          </a:prstGeom>
        </p:spPr>
      </p:pic>
      <p:pic>
        <p:nvPicPr>
          <p:cNvPr id="18" name="Picture 1" descr="圖片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6698" y="6279988"/>
            <a:ext cx="1071188" cy="9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" descr="圖片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6698" y="4783186"/>
            <a:ext cx="1071188" cy="9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7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4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36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43663"/>
              </p:ext>
            </p:extLst>
          </p:nvPr>
        </p:nvGraphicFramePr>
        <p:xfrm>
          <a:off x="456161" y="2227715"/>
          <a:ext cx="17375681" cy="7074375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7-9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2700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Holylite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Microelectronics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4"/>
                        </a:rPr>
                        <a:t>http://www.holylite.com.tw/pic/homepage/speech.png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條合理使用。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783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7-9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Public Domain Pictures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hlinkClick r:id="rId5"/>
                        </a:rPr>
                        <a:t>http://www.publicdomainpictures.net/pictures/50000/velka/computer-silhouette.jpg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 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7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條合理使用。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29" y="3092066"/>
            <a:ext cx="1798781" cy="13516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30" y="4567222"/>
            <a:ext cx="1355576" cy="13660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11" y="6200173"/>
            <a:ext cx="1225079" cy="126716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11" y="7731862"/>
            <a:ext cx="1091211" cy="1033994"/>
          </a:xfrm>
          <a:prstGeom prst="rect">
            <a:avLst/>
          </a:prstGeom>
        </p:spPr>
      </p:pic>
      <p:pic>
        <p:nvPicPr>
          <p:cNvPr id="16" name="Picture 1" descr="圖片1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6698" y="6279988"/>
            <a:ext cx="1071188" cy="9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 descr="圖片1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6698" y="7768267"/>
            <a:ext cx="1071188" cy="9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1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9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37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71967"/>
              </p:ext>
            </p:extLst>
          </p:nvPr>
        </p:nvGraphicFramePr>
        <p:xfrm>
          <a:off x="456161" y="2227716"/>
          <a:ext cx="17375681" cy="6802667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16" y="3153879"/>
            <a:ext cx="2035662" cy="12148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38" y="4622002"/>
            <a:ext cx="2120219" cy="12564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81" y="6065336"/>
            <a:ext cx="1203354" cy="13890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04" y="7712553"/>
            <a:ext cx="1760684" cy="11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04681"/>
              </p:ext>
            </p:extLst>
          </p:nvPr>
        </p:nvGraphicFramePr>
        <p:xfrm>
          <a:off x="456161" y="2227716"/>
          <a:ext cx="17375681" cy="6802667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28" y="3176224"/>
            <a:ext cx="1612278" cy="11701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54" y="4604234"/>
            <a:ext cx="1288242" cy="12882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89" y="6082321"/>
            <a:ext cx="2006772" cy="1330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21" y="7959165"/>
            <a:ext cx="2145893" cy="5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39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972644"/>
              </p:ext>
            </p:extLst>
          </p:nvPr>
        </p:nvGraphicFramePr>
        <p:xfrm>
          <a:off x="456161" y="2227716"/>
          <a:ext cx="17375681" cy="6802667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07" y="3169146"/>
            <a:ext cx="467870" cy="1067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37" y="4571629"/>
            <a:ext cx="2045610" cy="13572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63" y="6199597"/>
            <a:ext cx="722555" cy="10374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37" y="7616002"/>
            <a:ext cx="2045610" cy="13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86000" y="1361594"/>
            <a:ext cx="13716000" cy="88947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3900" b="1" dirty="0"/>
              <a:t>Components and  sentence composition</a:t>
            </a:r>
          </a:p>
          <a:p>
            <a:pPr lvl="1">
              <a:spcBef>
                <a:spcPts val="600"/>
              </a:spcBef>
            </a:pPr>
            <a:r>
              <a:rPr lang="en-US" altLang="zh-TW" sz="3300" dirty="0"/>
              <a:t>Phoneme set, Vocabulary, Grammar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Pronunciation: Phonetic and Prosodic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Phoneme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Word + tones, stress, etc.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Sentence + intonation, etc.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Paragraph + prominence, etc.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Computer-aided Pronunciation Training (CAPT)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Reading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Writing (Chinese characters, etc.)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Listening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Speaking</a:t>
            </a:r>
          </a:p>
          <a:p>
            <a:pPr>
              <a:spcBef>
                <a:spcPts val="600"/>
              </a:spcBef>
            </a:pPr>
            <a:r>
              <a:rPr lang="en-US" altLang="zh-TW" sz="3900" b="1" dirty="0"/>
              <a:t>Dialogues and Communications</a:t>
            </a:r>
          </a:p>
          <a:p>
            <a:pPr lvl="1" indent="-514350">
              <a:spcBef>
                <a:spcPts val="600"/>
              </a:spcBef>
            </a:pPr>
            <a:r>
              <a:rPr lang="en-US" altLang="zh-TW" sz="3300" dirty="0"/>
              <a:t>travel/shopping, business/negotiation, etc.</a:t>
            </a:r>
          </a:p>
        </p:txBody>
      </p:sp>
      <p:sp>
        <p:nvSpPr>
          <p:cNvPr id="20484" name="Rectangle 2"/>
          <p:cNvSpPr txBox="1">
            <a:spLocks noChangeArrowheads="1"/>
          </p:cNvSpPr>
          <p:nvPr/>
        </p:nvSpPr>
        <p:spPr bwMode="auto">
          <a:xfrm>
            <a:off x="2286000" y="794"/>
            <a:ext cx="13716000" cy="107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950" b="1" dirty="0">
                <a:latin typeface="Times New Roman" pitchFamily="18" charset="0"/>
                <a:cs typeface="Times New Roman" pitchFamily="18" charset="0"/>
              </a:rPr>
              <a:t>Target Skills of CALL</a:t>
            </a:r>
            <a:endParaRPr lang="en-US" altLang="zh-TW" sz="495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104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2730"/>
              </p:ext>
            </p:extLst>
          </p:nvPr>
        </p:nvGraphicFramePr>
        <p:xfrm>
          <a:off x="456161" y="2227716"/>
          <a:ext cx="17375681" cy="6802667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52" y="3120704"/>
            <a:ext cx="1327968" cy="11594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82" y="4573189"/>
            <a:ext cx="2040908" cy="13541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15" y="6351732"/>
            <a:ext cx="2134263" cy="8524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82" y="7606760"/>
            <a:ext cx="1903988" cy="13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41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496508"/>
              </p:ext>
            </p:extLst>
          </p:nvPr>
        </p:nvGraphicFramePr>
        <p:xfrm>
          <a:off x="456161" y="2227716"/>
          <a:ext cx="17375681" cy="6802669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7884662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6" y="3042979"/>
            <a:ext cx="1986186" cy="14366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6" y="4536255"/>
            <a:ext cx="1994841" cy="14279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2" y="6071493"/>
            <a:ext cx="1986186" cy="14193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7" y="7556618"/>
            <a:ext cx="1990514" cy="14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9" name="文字方塊 5"/>
          <p:cNvSpPr txBox="1">
            <a:spLocks noChangeArrowheads="1"/>
          </p:cNvSpPr>
          <p:nvPr/>
        </p:nvSpPr>
        <p:spPr bwMode="auto">
          <a:xfrm>
            <a:off x="7146441" y="608714"/>
            <a:ext cx="39951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</a:rPr>
              <a:t>版權聲明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07" y="176152"/>
            <a:ext cx="3401475" cy="9201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/>
              <a:t>42</a:t>
            </a:fld>
            <a:endParaRPr lang="zh-TW" altLang="en-US"/>
          </a:p>
        </p:txBody>
      </p:sp>
      <p:graphicFrame>
        <p:nvGraphicFramePr>
          <p:cNvPr id="8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3586"/>
              </p:ext>
            </p:extLst>
          </p:nvPr>
        </p:nvGraphicFramePr>
        <p:xfrm>
          <a:off x="456161" y="2227715"/>
          <a:ext cx="17375681" cy="5291280"/>
        </p:xfrm>
        <a:graphic>
          <a:graphicData uri="http://schemas.openxmlformats.org/drawingml/2006/table">
            <a:tbl>
              <a:tblPr/>
              <a:tblGrid>
                <a:gridCol w="1097586"/>
                <a:gridCol w="4945094"/>
                <a:gridCol w="2128509"/>
                <a:gridCol w="9204492"/>
              </a:tblGrid>
              <a:tr h="757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頁碼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作品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版權標示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作者／來源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B3"/>
                    </a:solidFill>
                  </a:tcPr>
                </a:tc>
              </a:tr>
              <a:tr h="15113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  <a:tr h="15113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</a:t>
                      </a: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教授。</a:t>
                      </a:r>
                      <a:endParaRPr kumimoji="0" lang="en-US" altLang="zh-TW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kumimoji="0" lang="en-US" altLang="zh-TW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kumimoji="0" lang="zh-TW" alt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臺灣」許可協議。</a:t>
                      </a:r>
                    </a:p>
                  </a:txBody>
                  <a:tcPr marL="137154" marR="137154" marT="68588" marB="6858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D3EA"/>
                    </a:solidFill>
                  </a:tcPr>
                </a:tc>
              </a:tr>
            </a:tbl>
          </a:graphicData>
        </a:graphic>
      </p:graphicFrame>
      <p:pic>
        <p:nvPicPr>
          <p:cNvPr id="9" name="圖片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4927634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3438685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1" y="6395713"/>
            <a:ext cx="1840422" cy="6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62" y="3099795"/>
            <a:ext cx="1950491" cy="12857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0" y="4716844"/>
            <a:ext cx="1858937" cy="1066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48" y="6099486"/>
            <a:ext cx="1414362" cy="13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286000" y="1361596"/>
            <a:ext cx="6317940" cy="6075509"/>
          </a:xfrm>
        </p:spPr>
        <p:txBody>
          <a:bodyPr>
            <a:spAutoFit/>
          </a:bodyPr>
          <a:lstStyle/>
          <a:p>
            <a:r>
              <a:rPr lang="en-US" altLang="zh-TW" sz="3600" b="1" dirty="0"/>
              <a:t>Learners are supposed to learn how to control the articulators (vocal tract)</a:t>
            </a:r>
          </a:p>
          <a:p>
            <a:endParaRPr lang="en-US" altLang="zh-TW" sz="3600" b="1" dirty="0"/>
          </a:p>
          <a:p>
            <a:r>
              <a:rPr lang="en-US" altLang="zh-TW" sz="3600" b="1" dirty="0"/>
              <a:t>But the movement of these organs is not easy to observe</a:t>
            </a:r>
          </a:p>
          <a:p>
            <a:endParaRPr lang="en-US" altLang="zh-TW" sz="3600" b="1" dirty="0"/>
          </a:p>
          <a:p>
            <a:r>
              <a:rPr lang="en-US" altLang="zh-TW" sz="3600" b="1" dirty="0"/>
              <a:t>Observation from signals is feasible, but not easy to learn based on signals either</a:t>
            </a:r>
            <a:endParaRPr lang="zh-TW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86000" y="794"/>
            <a:ext cx="13716000" cy="107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TW"/>
            </a:defPPr>
            <a:lvl1pPr eaLnBrk="1" hangingPunct="1">
              <a:defRPr sz="3300" b="1"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TW" sz="4950" dirty="0"/>
              <a:t>From Articulation to Speech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230" y="1255864"/>
            <a:ext cx="4241123" cy="43011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88" y="5360318"/>
            <a:ext cx="3109395" cy="27664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200" y="5792366"/>
            <a:ext cx="3045099" cy="229691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22" y="8355240"/>
            <a:ext cx="11260122" cy="175760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12" name="圖片 1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785" y="4629541"/>
            <a:ext cx="508430" cy="508430"/>
          </a:xfrm>
          <a:prstGeom prst="rect">
            <a:avLst/>
          </a:prstGeom>
        </p:spPr>
      </p:pic>
      <p:pic>
        <p:nvPicPr>
          <p:cNvPr id="13" name="Picture 1" descr="圖片1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78968" y="7652461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 descr="圖片1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9604" y="7698022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c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331" y="9653005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6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2012859"/>
          </a:xfrm>
        </p:spPr>
        <p:txBody>
          <a:bodyPr>
            <a:spAutoFit/>
          </a:bodyPr>
          <a:lstStyle/>
          <a:p>
            <a:r>
              <a:rPr lang="en-US" altLang="zh-TW" sz="3900" b="1" dirty="0"/>
              <a:t>Talking Head showing correct articulation </a:t>
            </a:r>
          </a:p>
          <a:p>
            <a:r>
              <a:rPr lang="en-US" altLang="zh-TW" sz="3900" b="1" dirty="0"/>
              <a:t>Acoustic-to-articulatory inversion to estimate the articulatory movements</a:t>
            </a:r>
            <a:endParaRPr lang="zh-TW" altLang="en-US" sz="3900" b="1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Visual Presentation of Articulation</a:t>
            </a:r>
            <a:endParaRPr lang="zh-TW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16" y="3632126"/>
            <a:ext cx="6472809" cy="486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120" y="3632126"/>
            <a:ext cx="4735761" cy="477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2286000" y="8726112"/>
            <a:ext cx="13716000" cy="6924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900" b="1" kern="0" dirty="0">
                <a:latin typeface="Times New Roman" pitchFamily="18" charset="0"/>
                <a:cs typeface="Times New Roman" pitchFamily="18" charset="0"/>
              </a:rPr>
              <a:t>Still difficult for learners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C8BDC-3DD3-4752-9FA1-6907275F90E6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9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882" y="794545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5" y="8036893"/>
            <a:ext cx="1282292" cy="4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1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6"/>
            <a:ext cx="13716000" cy="2068259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zh-TW" sz="4200" b="1" dirty="0"/>
              <a:t>Computer-Aided Pronunciation Training (CAPT) </a:t>
            </a:r>
          </a:p>
          <a:p>
            <a:pPr lvl="1" eaLnBrk="1" hangingPunct="1"/>
            <a:r>
              <a:rPr lang="en-US" altLang="zh-TW" sz="3600" dirty="0"/>
              <a:t>Qualitative assessment of pronunciation for learners </a:t>
            </a:r>
          </a:p>
          <a:p>
            <a:pPr lvl="1" eaLnBrk="1" hangingPunct="1"/>
            <a:r>
              <a:rPr lang="en-US" altLang="zh-TW" sz="3600" dirty="0"/>
              <a:t>Error pattern detection</a:t>
            </a:r>
          </a:p>
        </p:txBody>
      </p:sp>
      <p:sp>
        <p:nvSpPr>
          <p:cNvPr id="8195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33753A4F-E648-46CC-8017-BB2198B30286}" type="slidenum">
              <a:rPr kumimoji="0" lang="zh-TW" altLang="en-US" sz="2400">
                <a:solidFill>
                  <a:srgbClr val="FFFFFF"/>
                </a:solidFill>
              </a:rPr>
              <a:pPr eaLnBrk="1" hangingPunct="1"/>
              <a:t>7</a:t>
            </a:fld>
            <a:endParaRPr kumimoji="0" lang="zh-TW" altLang="en-US" sz="2400">
              <a:solidFill>
                <a:srgbClr val="FFFFFF"/>
              </a:solidFill>
            </a:endParaRPr>
          </a:p>
        </p:txBody>
      </p:sp>
      <p:pic>
        <p:nvPicPr>
          <p:cNvPr id="43" name="圖片 42" descr="Computer_Icon.gif"/>
          <p:cNvPicPr>
            <a:picLocks noChangeAspect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5" y="8275637"/>
            <a:ext cx="1951671" cy="183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橢圓圖說文字 44"/>
          <p:cNvSpPr>
            <a:spLocks noChangeAspect="1" noChangeArrowheads="1"/>
          </p:cNvSpPr>
          <p:nvPr/>
        </p:nvSpPr>
        <p:spPr bwMode="auto">
          <a:xfrm>
            <a:off x="12276348" y="8663519"/>
            <a:ext cx="3348372" cy="1557339"/>
          </a:xfrm>
          <a:prstGeom prst="wedgeEllipseCallout">
            <a:avLst>
              <a:gd name="adj1" fmla="val -63028"/>
              <a:gd name="adj2" fmla="val -1679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You mispronounced /</a:t>
            </a:r>
            <a:r>
              <a:rPr lang="en-US" altLang="zh-TW" sz="30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/ as /s/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" name="圖片 47" descr="未命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202" y="7414996"/>
            <a:ext cx="2441246" cy="231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 smtClean="0">
                <a:cs typeface="Times New Roman" pitchFamily="18" charset="0"/>
              </a:rPr>
              <a:t>Commonly Used Approaches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02" y="7414996"/>
            <a:ext cx="2405063" cy="247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橢圓圖說文字 20"/>
          <p:cNvSpPr>
            <a:spLocks noChangeArrowheads="1"/>
          </p:cNvSpPr>
          <p:nvPr/>
        </p:nvSpPr>
        <p:spPr bwMode="auto">
          <a:xfrm>
            <a:off x="3204000" y="6766994"/>
            <a:ext cx="3024000" cy="1620000"/>
          </a:xfrm>
          <a:prstGeom prst="wedgeEllipseCallout">
            <a:avLst>
              <a:gd name="adj1" fmla="val 67065"/>
              <a:gd name="adj2" fmla="val 214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I wear blue close (cloth) today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橢圓圖說文字 19"/>
          <p:cNvSpPr>
            <a:spLocks noChangeArrowheads="1"/>
          </p:cNvSpPr>
          <p:nvPr/>
        </p:nvSpPr>
        <p:spPr bwMode="auto">
          <a:xfrm>
            <a:off x="12275640" y="6764474"/>
            <a:ext cx="3025044" cy="1809426"/>
          </a:xfrm>
          <a:prstGeom prst="wedgeEllipseCallout">
            <a:avLst>
              <a:gd name="adj1" fmla="val -61213"/>
              <a:gd name="adj2" fmla="val 2675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Your pronunciation score is 78.2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7</a:t>
            </a:r>
            <a:endParaRPr lang="zh-TW" altLang="en-US" sz="2400" dirty="0"/>
          </a:p>
        </p:txBody>
      </p:sp>
      <p:pic>
        <p:nvPicPr>
          <p:cNvPr id="17" name="Picture 1" descr="圖片1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104" y="9704689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圖片1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7885" y="9798076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42229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2286000" y="1361595"/>
            <a:ext cx="13716000" cy="3508653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zh-TW" sz="4200" b="1" dirty="0"/>
              <a:t>Computer-Aided Pronunciation Training (CAPT) </a:t>
            </a:r>
          </a:p>
          <a:p>
            <a:pPr lvl="1" eaLnBrk="1" hangingPunct="1"/>
            <a:r>
              <a:rPr lang="en-US" altLang="zh-TW" sz="3600" dirty="0"/>
              <a:t>Qualitative assessment of pronunciation for learners</a:t>
            </a:r>
          </a:p>
          <a:p>
            <a:pPr lvl="1" eaLnBrk="1" hangingPunct="1"/>
            <a:r>
              <a:rPr lang="en-US" altLang="zh-TW" sz="3600" dirty="0"/>
              <a:t>Error pattern detection</a:t>
            </a:r>
          </a:p>
          <a:p>
            <a:pPr eaLnBrk="1" hangingPunct="1"/>
            <a:r>
              <a:rPr lang="en-US" altLang="zh-TW" sz="4200" b="1" dirty="0"/>
              <a:t>Spoken Dialogue System</a:t>
            </a:r>
          </a:p>
          <a:p>
            <a:pPr lvl="1" eaLnBrk="1" hangingPunct="1"/>
            <a:r>
              <a:rPr lang="en-US" altLang="zh-TW" sz="3600" dirty="0"/>
              <a:t>Immersive interactive environment</a:t>
            </a:r>
          </a:p>
        </p:txBody>
      </p:sp>
      <p:sp>
        <p:nvSpPr>
          <p:cNvPr id="9219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77FC9880-AD89-430D-93EB-546044C33ADE}" type="slidenum">
              <a:rPr kumimoji="0" lang="zh-TW" altLang="en-US" sz="2400">
                <a:solidFill>
                  <a:srgbClr val="FFFFFF"/>
                </a:solidFill>
              </a:rPr>
              <a:pPr eaLnBrk="1" hangingPunct="1"/>
              <a:t>8</a:t>
            </a:fld>
            <a:endParaRPr kumimoji="0" lang="zh-TW" altLang="en-US" sz="2400">
              <a:solidFill>
                <a:srgbClr val="FFFFFF"/>
              </a:solidFill>
            </a:endParaRPr>
          </a:p>
        </p:txBody>
      </p:sp>
      <p:pic>
        <p:nvPicPr>
          <p:cNvPr id="17" name="圖片 16" descr="未命名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202" y="7414996"/>
            <a:ext cx="2441246" cy="231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/>
              <a:t>Commonly Used </a:t>
            </a:r>
            <a:r>
              <a:rPr kumimoji="0" lang="en-US" altLang="zh-TW" dirty="0" smtClean="0"/>
              <a:t>Approaches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02" y="7414996"/>
            <a:ext cx="2405063" cy="247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圖說文字 21"/>
          <p:cNvSpPr>
            <a:spLocks noChangeArrowheads="1"/>
          </p:cNvSpPr>
          <p:nvPr/>
        </p:nvSpPr>
        <p:spPr bwMode="auto">
          <a:xfrm>
            <a:off x="3582405" y="8810316"/>
            <a:ext cx="2374479" cy="858656"/>
          </a:xfrm>
          <a:prstGeom prst="wedgeEllipseCallout">
            <a:avLst>
              <a:gd name="adj1" fmla="val 82076"/>
              <a:gd name="adj2" fmla="val -47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Thanks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橢圓圖說文字 20"/>
          <p:cNvSpPr>
            <a:spLocks noChangeArrowheads="1"/>
          </p:cNvSpPr>
          <p:nvPr/>
        </p:nvSpPr>
        <p:spPr bwMode="auto">
          <a:xfrm>
            <a:off x="3203342" y="6764474"/>
            <a:ext cx="3023630" cy="1620000"/>
          </a:xfrm>
          <a:prstGeom prst="wedgeEllipseCallout">
            <a:avLst>
              <a:gd name="adj1" fmla="val 67065"/>
              <a:gd name="adj2" fmla="val 214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I wear blue close (cloth) today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橢圓圖說文字 22"/>
          <p:cNvSpPr>
            <a:spLocks noChangeAspect="1" noChangeArrowheads="1"/>
          </p:cNvSpPr>
          <p:nvPr/>
        </p:nvSpPr>
        <p:spPr bwMode="auto">
          <a:xfrm>
            <a:off x="12761416" y="8923639"/>
            <a:ext cx="2451305" cy="939119"/>
          </a:xfrm>
          <a:prstGeom prst="wedgeEllipseCallout">
            <a:avLst>
              <a:gd name="adj1" fmla="val -84788"/>
              <a:gd name="adj2" fmla="val -757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You’re welcome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橢圓圖說文字 19"/>
          <p:cNvSpPr>
            <a:spLocks noChangeArrowheads="1"/>
          </p:cNvSpPr>
          <p:nvPr/>
        </p:nvSpPr>
        <p:spPr bwMode="auto">
          <a:xfrm>
            <a:off x="12275640" y="7088510"/>
            <a:ext cx="2917032" cy="1511424"/>
          </a:xfrm>
          <a:prstGeom prst="wedgeEllipseCallout">
            <a:avLst>
              <a:gd name="adj1" fmla="val -61213"/>
              <a:gd name="adj2" fmla="val 2675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Oh, It looks nice on you!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8</a:t>
            </a:r>
            <a:endParaRPr lang="zh-TW" altLang="en-US" sz="2400" dirty="0"/>
          </a:p>
        </p:txBody>
      </p:sp>
      <p:pic>
        <p:nvPicPr>
          <p:cNvPr id="23" name="Picture 1" descr="圖片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104" y="9704689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" descr="圖片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7885" y="9798076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2524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內容版面配置區 2"/>
          <p:cNvSpPr>
            <a:spLocks noGrp="1"/>
          </p:cNvSpPr>
          <p:nvPr>
            <p:ph idx="1"/>
          </p:nvPr>
        </p:nvSpPr>
        <p:spPr>
          <a:xfrm>
            <a:off x="2286000" y="1361595"/>
            <a:ext cx="13716000" cy="4173450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zh-TW" sz="4200" b="1" dirty="0"/>
              <a:t>Computer-Aided Pronunciation Training (CAPT) </a:t>
            </a:r>
          </a:p>
          <a:p>
            <a:pPr lvl="1" eaLnBrk="1" hangingPunct="1"/>
            <a:r>
              <a:rPr lang="en-US" altLang="zh-TW" sz="3600" dirty="0"/>
              <a:t>Qualitative assessment of pronunciation for learners</a:t>
            </a:r>
          </a:p>
          <a:p>
            <a:pPr lvl="1" eaLnBrk="1" hangingPunct="1"/>
            <a:r>
              <a:rPr lang="en-US" altLang="zh-TW" sz="3600" dirty="0"/>
              <a:t>Error pattern detection</a:t>
            </a:r>
          </a:p>
          <a:p>
            <a:pPr eaLnBrk="1" hangingPunct="1"/>
            <a:r>
              <a:rPr lang="en-US" altLang="zh-TW" sz="4200" b="1" dirty="0"/>
              <a:t>Spoken Dialogue System</a:t>
            </a:r>
          </a:p>
          <a:p>
            <a:pPr lvl="1" eaLnBrk="1" hangingPunct="1"/>
            <a:r>
              <a:rPr lang="en-US" altLang="zh-TW" sz="3600" dirty="0"/>
              <a:t>Immersive interactive environment</a:t>
            </a:r>
          </a:p>
          <a:p>
            <a:pPr lvl="1" eaLnBrk="1" hangingPunct="1"/>
            <a:r>
              <a:rPr lang="en-US" altLang="zh-TW" sz="3600" dirty="0"/>
              <a:t>Corrective feedback during interaction</a:t>
            </a:r>
          </a:p>
        </p:txBody>
      </p:sp>
      <p:sp>
        <p:nvSpPr>
          <p:cNvPr id="10243" name="投影片編號版面配置區 7"/>
          <p:cNvSpPr>
            <a:spLocks noGrp="1"/>
          </p:cNvSpPr>
          <p:nvPr>
            <p:ph type="sldNum" sz="quarter" idx="12"/>
          </p:nvPr>
        </p:nvSpPr>
        <p:spPr bwMode="auto">
          <a:xfrm>
            <a:off x="14437520" y="-20638"/>
            <a:ext cx="1143000" cy="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indent="-428625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7145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4003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3086100" indent="-342900" eaLnBrk="0" hangingPunct="0"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3771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44577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5143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5829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fld id="{8B0D1CA5-3D77-49A5-9605-DA0A39F3337B}" type="slidenum">
              <a:rPr kumimoji="0" lang="zh-TW" altLang="en-US" sz="2400">
                <a:solidFill>
                  <a:srgbClr val="FFFFFF"/>
                </a:solidFill>
              </a:rPr>
              <a:pPr eaLnBrk="1" hangingPunct="1"/>
              <a:t>9</a:t>
            </a:fld>
            <a:endParaRPr kumimoji="0" lang="zh-TW" altLang="en-US" sz="2400">
              <a:solidFill>
                <a:srgbClr val="FFFFFF"/>
              </a:solidFill>
            </a:endParaRPr>
          </a:p>
        </p:txBody>
      </p:sp>
      <p:pic>
        <p:nvPicPr>
          <p:cNvPr id="10244" name="圖片 17" descr="Computer_Icon.gif"/>
          <p:cNvPicPr>
            <a:picLocks noChangeAspect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5" y="8275641"/>
            <a:ext cx="162639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圖片 18" descr="speaking-ic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9" t="17516" r="19421" b="18304"/>
          <a:stretch/>
        </p:blipFill>
        <p:spPr bwMode="auto">
          <a:xfrm>
            <a:off x="6876000" y="7414994"/>
            <a:ext cx="2400150" cy="247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圖片 11" descr="未命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80" y="7412550"/>
            <a:ext cx="2441244" cy="231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 smtClean="0">
                <a:cs typeface="Times New Roman" pitchFamily="18" charset="0"/>
              </a:rPr>
              <a:t>Commonly Used Approaches</a:t>
            </a:r>
          </a:p>
        </p:txBody>
      </p:sp>
      <p:sp>
        <p:nvSpPr>
          <p:cNvPr id="13" name="橢圓圖說文字 19"/>
          <p:cNvSpPr>
            <a:spLocks noChangeArrowheads="1"/>
          </p:cNvSpPr>
          <p:nvPr/>
        </p:nvSpPr>
        <p:spPr bwMode="auto">
          <a:xfrm>
            <a:off x="12275640" y="7088510"/>
            <a:ext cx="2917032" cy="1511424"/>
          </a:xfrm>
          <a:prstGeom prst="wedgeEllipseCallout">
            <a:avLst>
              <a:gd name="adj1" fmla="val -61213"/>
              <a:gd name="adj2" fmla="val 2675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Do you mean CLOTH?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橢圓圖說文字 20"/>
          <p:cNvSpPr>
            <a:spLocks noChangeArrowheads="1"/>
          </p:cNvSpPr>
          <p:nvPr/>
        </p:nvSpPr>
        <p:spPr bwMode="auto">
          <a:xfrm>
            <a:off x="3203342" y="6764474"/>
            <a:ext cx="3023630" cy="1619436"/>
          </a:xfrm>
          <a:prstGeom prst="wedgeEllipseCallout">
            <a:avLst>
              <a:gd name="adj1" fmla="val 67065"/>
              <a:gd name="adj2" fmla="val 214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I wear blue close (cloth) today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橢圓圖說文字 21"/>
          <p:cNvSpPr>
            <a:spLocks noChangeArrowheads="1"/>
          </p:cNvSpPr>
          <p:nvPr/>
        </p:nvSpPr>
        <p:spPr bwMode="auto">
          <a:xfrm>
            <a:off x="3582405" y="8810316"/>
            <a:ext cx="2374479" cy="858656"/>
          </a:xfrm>
          <a:prstGeom prst="wedgeEllipseCallout">
            <a:avLst>
              <a:gd name="adj1" fmla="val 82076"/>
              <a:gd name="adj2" fmla="val -47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Oh yes, cloth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橢圓圖說文字 22"/>
          <p:cNvSpPr>
            <a:spLocks noChangeAspect="1" noChangeArrowheads="1"/>
          </p:cNvSpPr>
          <p:nvPr/>
        </p:nvSpPr>
        <p:spPr bwMode="auto">
          <a:xfrm>
            <a:off x="12761416" y="8923639"/>
            <a:ext cx="2451305" cy="939119"/>
          </a:xfrm>
          <a:prstGeom prst="wedgeEllipseCallout">
            <a:avLst>
              <a:gd name="adj1" fmla="val -84788"/>
              <a:gd name="adj2" fmla="val -757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Great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投影片編號版面配置區 3"/>
          <p:cNvSpPr txBox="1">
            <a:spLocks/>
          </p:cNvSpPr>
          <p:nvPr/>
        </p:nvSpPr>
        <p:spPr>
          <a:xfrm>
            <a:off x="13106400" y="9535321"/>
            <a:ext cx="42672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/>
              <a:t>9</a:t>
            </a:r>
            <a:endParaRPr lang="zh-TW" altLang="en-US" sz="2400" dirty="0"/>
          </a:p>
        </p:txBody>
      </p:sp>
      <p:pic>
        <p:nvPicPr>
          <p:cNvPr id="23" name="Picture 1" descr="圖片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104" y="9704689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" descr="圖片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7885" y="9798076"/>
            <a:ext cx="593825" cy="51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025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10.6|3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4.1|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2.6|1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1|8.1|10.6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.5|16.5|2.2|13.5|3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.8|0.9|1.4|1.4|7|0.8|5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5.2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4|1.3|1.9|10.8|8.4|7.5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.2|7.5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21686</TotalTime>
  <Words>3737</Words>
  <Application>Microsoft Office PowerPoint</Application>
  <PresentationFormat>自訂</PresentationFormat>
  <Paragraphs>779</Paragraphs>
  <Slides>42</Slides>
  <Notes>34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連結</vt:lpstr>
      </vt:variant>
      <vt:variant>
        <vt:i4>5</vt:i4>
      </vt:variant>
      <vt:variant>
        <vt:lpstr>投影片標題</vt:lpstr>
      </vt:variant>
      <vt:variant>
        <vt:i4>42</vt:i4>
      </vt:variant>
    </vt:vector>
  </HeadingPairs>
  <TitlesOfParts>
    <vt:vector size="64" baseType="lpstr">
      <vt:lpstr>Benguiat Bk BT</vt:lpstr>
      <vt:lpstr>BiauKai</vt:lpstr>
      <vt:lpstr>全真魏碑體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Georgia</vt:lpstr>
      <vt:lpstr>Times New Roman</vt:lpstr>
      <vt:lpstr>Trebuchet MS</vt:lpstr>
      <vt:lpstr>Wingdings</vt:lpstr>
      <vt:lpstr>Wingdings 2</vt:lpstr>
      <vt:lpstr>Office 佈景主題</vt:lpstr>
      <vt:lpstr>自訂設計</vt:lpstr>
      <vt:lpstr>C:\Users\LCS\Desktop\EddySu\--localhost-Users-shawn-Desktop-Macintosh HD:\Users\shawn\Documents\ST.docx!OLE_LINK13</vt:lpstr>
      <vt:lpstr>C:\Users\LCS\Desktop\EddySu\--localhost-Users-shawn-Desktop-Macintosh HD:\Users\shawn\Documents\ST.docx!OLE_LINK13</vt:lpstr>
      <vt:lpstr>C:\Users\LCS\Desktop\EddySu\--localhost-Users-shawn-Desktop-Macintosh HD:\Users\shawn\Documents\ST.docx!OLE_LINK13</vt:lpstr>
      <vt:lpstr>C:\Users\LCS\Desktop\EddySu\--localhost-Users-shawn-Desktop-Macintosh HD:\Users\shawn\Documents\ST.docx!OLE_LINK13</vt:lpstr>
      <vt:lpstr>C:\Users\LCS\Desktop\EddySu\--localhost-Users-shawn-Desktop-Macintosh HD:\Users\shawn\Documents\ST.docx!OLE_LINK13</vt:lpstr>
      <vt:lpstr>PowerPoint 簡報</vt:lpstr>
      <vt:lpstr>PowerPoint 簡報</vt:lpstr>
      <vt:lpstr>Computer-Assisted Language Learning (CALL)</vt:lpstr>
      <vt:lpstr>PowerPoint 簡報</vt:lpstr>
      <vt:lpstr>PowerPoint 簡報</vt:lpstr>
      <vt:lpstr>Visual Presentation of Articulation</vt:lpstr>
      <vt:lpstr>Commonly Used Approaches</vt:lpstr>
      <vt:lpstr>Commonly Used Approaches</vt:lpstr>
      <vt:lpstr>Commonly Used Approaches</vt:lpstr>
      <vt:lpstr>Pronunciation Scoring and Error Pattern Detection </vt:lpstr>
      <vt:lpstr>Alignment Problem – Insertion Error</vt:lpstr>
      <vt:lpstr>Error Prediction in Pronunciation Modeling</vt:lpstr>
      <vt:lpstr>Pronunciation Scoring / Error Pattern Detection</vt:lpstr>
      <vt:lpstr>PowerPoint 簡報</vt:lpstr>
      <vt:lpstr>Goal of Dialogue Game (1/3)</vt:lpstr>
      <vt:lpstr>Goal of Dialogue Game (1/3)</vt:lpstr>
      <vt:lpstr>Goal of Dialogue Game (2/3)</vt:lpstr>
      <vt:lpstr>Goal of Dialogue Game (3/3)</vt:lpstr>
      <vt:lpstr>Dialogue Game Script (1/2)</vt:lpstr>
      <vt:lpstr>Dialogue Game Script (2/2)</vt:lpstr>
      <vt:lpstr>System Objective (1/2)</vt:lpstr>
      <vt:lpstr>System Objective (2/2)</vt:lpstr>
      <vt:lpstr>Markov Decision Process (MDP) (1/4)</vt:lpstr>
      <vt:lpstr>Markov Decision Process (MDP) (2/4)</vt:lpstr>
      <vt:lpstr>Markov Decision Process (MDP) (3/4)</vt:lpstr>
      <vt:lpstr>Markov Decision Process (MDP) (4/4)</vt:lpstr>
      <vt:lpstr>Markov Decision Process (MDP) (4/4)</vt:lpstr>
      <vt:lpstr>Markov Decision Process (MDP) (4/4)</vt:lpstr>
      <vt:lpstr>Markov Decision Process (MDP) (4/4)</vt:lpstr>
      <vt:lpstr>Markov Decision Process (MDP) (4/4)</vt:lpstr>
      <vt:lpstr>Learner Simulation (1/3)</vt:lpstr>
      <vt:lpstr>Learner Simulation (2/3)</vt:lpstr>
      <vt:lpstr>Learner Simulation (3/3)</vt:lpstr>
      <vt:lpstr>Complete 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Query-Answering System for Spoken Document</dc:title>
  <dc:creator>Lab531</dc:creator>
  <cp:lastModifiedBy>user</cp:lastModifiedBy>
  <cp:revision>501</cp:revision>
  <cp:lastPrinted>2013-10-11T09:31:29Z</cp:lastPrinted>
  <dcterms:created xsi:type="dcterms:W3CDTF">2013-03-26T12:42:23Z</dcterms:created>
  <dcterms:modified xsi:type="dcterms:W3CDTF">2017-03-28T07:52:21Z</dcterms:modified>
</cp:coreProperties>
</file>